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8" r:id="rId1"/>
    <p:sldMasterId id="2147483740" r:id="rId2"/>
    <p:sldMasterId id="2147483778" r:id="rId3"/>
  </p:sldMasterIdLst>
  <p:notesMasterIdLst>
    <p:notesMasterId r:id="rId14"/>
  </p:notesMasterIdLst>
  <p:handoutMasterIdLst>
    <p:handoutMasterId r:id="rId15"/>
  </p:handoutMasterIdLst>
  <p:sldIdLst>
    <p:sldId id="256" r:id="rId4"/>
    <p:sldId id="310" r:id="rId5"/>
    <p:sldId id="319" r:id="rId6"/>
    <p:sldId id="311" r:id="rId7"/>
    <p:sldId id="317" r:id="rId8"/>
    <p:sldId id="312" r:id="rId9"/>
    <p:sldId id="314" r:id="rId10"/>
    <p:sldId id="315" r:id="rId11"/>
    <p:sldId id="318" r:id="rId12"/>
    <p:sldId id="316" r:id="rId13"/>
  </p:sldIdLst>
  <p:sldSz cx="12192000" cy="6858000"/>
  <p:notesSz cx="6858000" cy="9144000"/>
  <p:embeddedFontLst>
    <p:embeddedFont>
      <p:font typeface="Book Antiqua" panose="02040602050305030304" pitchFamily="18" charset="0"/>
      <p:regular r:id="rId16"/>
      <p:bold r:id="rId17"/>
      <p:italic r:id="rId18"/>
      <p:boldItalic r:id="rId19"/>
    </p:embeddedFont>
    <p:embeddedFont>
      <p:font typeface="Microsoft Sans Serif" panose="020B0604020202020204" pitchFamily="34" charset="0"/>
      <p:regular r:id="rId20"/>
    </p:embeddedFont>
    <p:embeddedFont>
      <p:font typeface="Verdana" panose="020B060403050404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00"/>
    <a:srgbClr val="009900"/>
    <a:srgbClr val="339933"/>
    <a:srgbClr val="33CC33"/>
    <a:srgbClr val="66FF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9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28C3C1CB-7866-4754-8E8B-E5E43CF435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204A74F-9E17-4469-8DF0-1CAE29C7AA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754934-6736-4E06-99EB-49FED268596C}" type="datetimeFigureOut">
              <a:rPr lang="ru-RU" smtClean="0"/>
              <a:t>02.09.2024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0C20296-4F28-4EB1-8A63-8D40C4707C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3A9FD9E-8C68-4CA1-86CF-74269F77BE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FAC43A-DF3C-45A5-8D50-76867FF2A2D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2037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A034C-6DA2-4DFF-8828-28692F570EE2}" type="datetimeFigureOut">
              <a:rPr lang="ru-RU" smtClean="0"/>
              <a:t>02.09.2024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BAC523-75C2-400A-98B9-383DA83CEC5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7888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EED57-8099-45D9-B315-1D661D83E6DE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060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E7C4F6-5180-465A-BD23-5DB6C753EE6D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883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E7C4F6-5180-465A-BD23-5DB6C753EE6D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283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EED57-8099-45D9-B315-1D661D83E6DE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312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E7C4F6-5180-465A-BD23-5DB6C753EE6D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952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EED57-8099-45D9-B315-1D661D83E6DE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114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EED57-8099-45D9-B315-1D661D83E6DE}" type="slidenum">
              <a:rPr kumimoji="0" lang="en-US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ru-RU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106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20800" y="5334000"/>
            <a:ext cx="10363200" cy="70485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заголовка</a:t>
            </a:r>
            <a:endParaRPr 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20800" y="5867400"/>
            <a:ext cx="10363200" cy="53340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 algn="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подзаголовка</a:t>
            </a:r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2723659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781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34400" y="1417638"/>
            <a:ext cx="2438400" cy="52117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1417638"/>
            <a:ext cx="7112000" cy="52117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853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20800" y="5334000"/>
            <a:ext cx="10363200" cy="70485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заголовка</a:t>
            </a:r>
            <a:endParaRPr 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20800" y="5867400"/>
            <a:ext cx="10363200" cy="53340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 algn="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noProof="0" smtClean="0"/>
              <a:t>Образец подзаголовка</a:t>
            </a:r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2805247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407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229725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454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959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1695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6463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7751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61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2218338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2472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34400" y="1417638"/>
            <a:ext cx="2438400" cy="52117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1417638"/>
            <a:ext cx="7112000" cy="52117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0878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731943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4881980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2141015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2981155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3406298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5130215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42325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925495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4391493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4826930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7225523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9231226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A65B3-4BB7-4A89-99D9-56B841967EF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9917964A-3136-4C88-AD04-58972679F9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6686" y="1316659"/>
            <a:ext cx="11839112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74244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47378F4-7361-4AD4-A6E5-2D1D4B204C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32F524-71F5-4F2C-9A34-FBDF4320F27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60"/>
            <a:ext cx="11839112" cy="5352980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263372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8543A6A-3012-4F49-9503-8329B09E80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24D2FBDB-CF3D-408A-9245-3DE78B4CF3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07125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8FE52E36-EAAE-4B5D-8154-15E46173A9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4257BBEE-D0E5-4678-87A1-8357B00D86C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76654" y="1316657"/>
            <a:ext cx="5729145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1B7DFD72-3637-4EAA-9001-B1A9FF39249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0016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04FF81B-D8A9-4535-AF7C-5BF04823FBF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2" name="Текст 16">
            <a:extLst>
              <a:ext uri="{FF2B5EF4-FFF2-40B4-BE49-F238E27FC236}">
                <a16:creationId xmlns:a16="http://schemas.microsoft.com/office/drawing/2014/main" id="{2004BA34-204C-46E1-8F44-B077703E7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1" name="Текст 16">
            <a:extLst>
              <a:ext uri="{FF2B5EF4-FFF2-40B4-BE49-F238E27FC236}">
                <a16:creationId xmlns:a16="http://schemas.microsoft.com/office/drawing/2014/main" id="{C6ECB362-A29A-455A-86D3-51B0F22710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6" name="Объект 3">
            <a:extLst>
              <a:ext uri="{FF2B5EF4-FFF2-40B4-BE49-F238E27FC236}">
                <a16:creationId xmlns:a16="http://schemas.microsoft.com/office/drawing/2014/main" id="{1A2473EB-BAC6-4FB4-B62A-6EB1E433FEC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9" name="Объект 3">
            <a:extLst>
              <a:ext uri="{FF2B5EF4-FFF2-40B4-BE49-F238E27FC236}">
                <a16:creationId xmlns:a16="http://schemas.microsoft.com/office/drawing/2014/main" id="{D23631EA-EBC3-460B-9CE5-4AFBE16CAC9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77004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EE9F44D-F1EE-448C-B0D2-0923F3BFABC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6" name="Объект 3">
            <a:extLst>
              <a:ext uri="{FF2B5EF4-FFF2-40B4-BE49-F238E27FC236}">
                <a16:creationId xmlns:a16="http://schemas.microsoft.com/office/drawing/2014/main" id="{1A2473EB-BAC6-4FB4-B62A-6EB1E433FEC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9" name="Объект 3">
            <a:extLst>
              <a:ext uri="{FF2B5EF4-FFF2-40B4-BE49-F238E27FC236}">
                <a16:creationId xmlns:a16="http://schemas.microsoft.com/office/drawing/2014/main" id="{D23631EA-EBC3-460B-9CE5-4AFBE16CAC9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2" name="Текст 16">
            <a:extLst>
              <a:ext uri="{FF2B5EF4-FFF2-40B4-BE49-F238E27FC236}">
                <a16:creationId xmlns:a16="http://schemas.microsoft.com/office/drawing/2014/main" id="{2004BA34-204C-46E1-8F44-B077703E7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3" y="5679491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1" name="Текст 16">
            <a:extLst>
              <a:ext uri="{FF2B5EF4-FFF2-40B4-BE49-F238E27FC236}">
                <a16:creationId xmlns:a16="http://schemas.microsoft.com/office/drawing/2014/main" id="{C6ECB362-A29A-455A-86D3-51B0F22710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5679492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7575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438400"/>
            <a:ext cx="4775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904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0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8B87854-F2CA-4F3F-9D28-5A7CD35D8F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0CE5C7E1-4298-4143-A722-FEE24C707A1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76654" y="1316659"/>
            <a:ext cx="5729145" cy="5352979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13657BFB-F74A-457F-9762-95A1C98240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81442283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4840C427-43B0-4361-B418-EC0F19ED15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13657BFB-F74A-457F-9762-95A1C98240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4E415699-3E2B-4955-AEDA-F5AE8B5831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F8552F65-2442-4D7F-8676-90194596672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596440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D12B99B6-F197-4A9A-9EBA-4CA13346938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13657BFB-F74A-457F-9762-95A1C98240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6" y="1316659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169842CC-5E24-4D21-917A-9B530CF8712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76654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1" name="Текст 16">
            <a:extLst>
              <a:ext uri="{FF2B5EF4-FFF2-40B4-BE49-F238E27FC236}">
                <a16:creationId xmlns:a16="http://schemas.microsoft.com/office/drawing/2014/main" id="{ED104E8E-86E5-4AB0-94CB-0A41132E675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3" y="5679491"/>
            <a:ext cx="5729145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9580855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BF853CB-9A3A-48E7-8210-50E1B25B28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Объект 3">
            <a:extLst>
              <a:ext uri="{FF2B5EF4-FFF2-40B4-BE49-F238E27FC236}">
                <a16:creationId xmlns:a16="http://schemas.microsoft.com/office/drawing/2014/main" id="{FE316087-5D8C-43D5-A74B-3EFF5A415FB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66988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52FDFF4C-0FC6-46B1-9096-3E0D05F055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16">
            <a:extLst>
              <a:ext uri="{FF2B5EF4-FFF2-40B4-BE49-F238E27FC236}">
                <a16:creationId xmlns:a16="http://schemas.microsoft.com/office/drawing/2014/main" id="{9C0C6447-6A78-4716-8C44-015AB6A9A2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95BE6BB9-A286-40E7-BC09-D041B53C94B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4" y="2367616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19760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259AA83-2B88-42D9-B1FD-80E88E5657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4" name="Текст 16">
            <a:extLst>
              <a:ext uri="{FF2B5EF4-FFF2-40B4-BE49-F238E27FC236}">
                <a16:creationId xmlns:a16="http://schemas.microsoft.com/office/drawing/2014/main" id="{F8347308-3B3C-4A24-BF23-060B09AE41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6654" y="1316658"/>
            <a:ext cx="5729145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Объект 3">
            <a:extLst>
              <a:ext uri="{FF2B5EF4-FFF2-40B4-BE49-F238E27FC236}">
                <a16:creationId xmlns:a16="http://schemas.microsoft.com/office/drawing/2014/main" id="{8F5044A8-2B0E-41E1-BCC9-29906A9E701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5729145" cy="4302022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1" name="Текст 16">
            <a:extLst>
              <a:ext uri="{FF2B5EF4-FFF2-40B4-BE49-F238E27FC236}">
                <a16:creationId xmlns:a16="http://schemas.microsoft.com/office/drawing/2014/main" id="{5F5C2E90-1AAF-4762-B6CB-A803D6254E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5679492"/>
            <a:ext cx="5729145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8105235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36A49BDC-5BAA-4A76-8A46-C9378668301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0" name="Текст 16">
            <a:extLst>
              <a:ext uri="{FF2B5EF4-FFF2-40B4-BE49-F238E27FC236}">
                <a16:creationId xmlns:a16="http://schemas.microsoft.com/office/drawing/2014/main" id="{FF12F504-9955-441E-9BE1-F95ED7D354B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9" name="Текст 16">
            <a:extLst>
              <a:ext uri="{FF2B5EF4-FFF2-40B4-BE49-F238E27FC236}">
                <a16:creationId xmlns:a16="http://schemas.microsoft.com/office/drawing/2014/main" id="{7456112A-47F2-474C-93BB-661A5482C8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6" name="Текст 16">
            <a:extLst>
              <a:ext uri="{FF2B5EF4-FFF2-40B4-BE49-F238E27FC236}">
                <a16:creationId xmlns:a16="http://schemas.microsoft.com/office/drawing/2014/main" id="{04011941-2380-4C1E-ACF0-DC8367B103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166140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C72EB271-7CFB-4003-8010-D506E26D5E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CBA73729-24B1-46DE-9FBE-E5B7681DE8D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8DCB80D3-9302-4FC3-8CEE-9431486DB3E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864C1380-4C07-447E-B3DC-AC6146E3889F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267176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DADED7DE-9430-414A-85BD-DA5192BBF5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5647056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D0D5CF75-F27F-4265-9669-5DB93ED7D6C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2580686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9153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1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4084A4BD-04C5-4596-9071-26CDD73C1B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DD006553-9ADA-474F-A201-C0AF80757E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919198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1BCFDA3-088D-40A5-B5A4-6D12CA8936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F540CA6-7A93-491D-9D2A-8DC8B3DF0C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16392882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E8A72FC8-FAC0-4384-9251-93ECB77E34E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66AB6339-99A2-4593-8DCD-03FB4F7ADC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416570544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C1D7B40-10D5-4BCC-9461-D282F4D42D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B82C0E56-D74A-47AC-858D-9D40EE8DF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6278990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6C7FC55C-EFA8-43B4-B529-6FFA21B2BCA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C5FF46F4-1DC0-4B29-B542-AAAD689AAD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27219521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F210C07-2B56-4BCA-AA18-9202D7FA19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E776BE2F-1484-41B0-86F1-D54B64621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72832635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57FF125-90F8-4B22-8E5C-E5B1D0563D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6" y="4659801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75" y="1316658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DD006553-9ADA-474F-A201-C0AF80757E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55E0A213-8260-4749-8EB4-A86D698B6FE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21600044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1DD8D5F-EF75-4E8D-8B39-681F56F75D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5" name="Объект 3">
            <a:extLst>
              <a:ext uri="{FF2B5EF4-FFF2-40B4-BE49-F238E27FC236}">
                <a16:creationId xmlns:a16="http://schemas.microsoft.com/office/drawing/2014/main" id="{776FA5C4-AFEF-43F7-A720-B65AA9892CE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11131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8" name="Текст 16">
            <a:extLst>
              <a:ext uri="{FF2B5EF4-FFF2-40B4-BE49-F238E27FC236}">
                <a16:creationId xmlns:a16="http://schemas.microsoft.com/office/drawing/2014/main" id="{F8413A43-9830-48B7-9454-6BAA6AAC23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11119" y="4655713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DD006553-9ADA-474F-A201-C0AF80757E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310B3B4D-4C4F-42A2-848A-CCBCDACA06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25869743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1D53731-628C-4568-814B-E5C7E1FE81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66" y="4655714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7" y="1316658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4F540CA6-7A93-491D-9D2A-8DC8B3DF0C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14C0424D-5147-4D07-BACC-078F3EECA0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722985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84CFF0B-EEF8-4134-AABA-06BF0D82DE5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6" name="Текст 16">
            <a:extLst>
              <a:ext uri="{FF2B5EF4-FFF2-40B4-BE49-F238E27FC236}">
                <a16:creationId xmlns:a16="http://schemas.microsoft.com/office/drawing/2014/main" id="{B4156A2D-DB44-4CA4-A670-DD39138FDC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685" y="1316658"/>
            <a:ext cx="3750221" cy="9901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Объект 3">
            <a:extLst>
              <a:ext uri="{FF2B5EF4-FFF2-40B4-BE49-F238E27FC236}">
                <a16:creationId xmlns:a16="http://schemas.microsoft.com/office/drawing/2014/main" id="{42F048F1-628A-443C-AC04-42F1326C77C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66" y="2360636"/>
            <a:ext cx="3750220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B82C0E56-D74A-47AC-858D-9D40EE8DF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BF160DAE-3D8C-4AA0-8496-A27B8FEEEB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077295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00684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2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04191B2-BE1E-4BB1-8AE2-F6743F020D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35C0D32E-87F7-46D1-94A8-566E8F2188F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211103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20DDAF4B-BB30-49FD-A09A-10BBBC799F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1110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E776BE2F-1484-41B0-86F1-D54B64621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DB13013B-A5ED-4A7D-8390-6E6ACA583C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57766483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9CC23C73-A4B2-48F6-BC13-421664032CE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27" name="Текст 16">
            <a:extLst>
              <a:ext uri="{FF2B5EF4-FFF2-40B4-BE49-F238E27FC236}">
                <a16:creationId xmlns:a16="http://schemas.microsoft.com/office/drawing/2014/main" id="{1741CF79-CE33-4093-854F-F059D9CCBC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5575" y="1316658"/>
            <a:ext cx="3750224" cy="990147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3B3E09BA-0F61-4D1D-A5DE-8D154CC01F3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55568" y="2360636"/>
            <a:ext cx="3750224" cy="3285224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E776BE2F-1484-41B0-86F1-D54B64621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9" name="Текст 16">
            <a:extLst>
              <a:ext uri="{FF2B5EF4-FFF2-40B4-BE49-F238E27FC236}">
                <a16:creationId xmlns:a16="http://schemas.microsoft.com/office/drawing/2014/main" id="{8388B2AF-EBAF-4576-953B-E1AB77C283D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71965045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AC09956-EE3E-447D-955F-33A99072DF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5" name="Текст 16">
            <a:extLst>
              <a:ext uri="{FF2B5EF4-FFF2-40B4-BE49-F238E27FC236}">
                <a16:creationId xmlns:a16="http://schemas.microsoft.com/office/drawing/2014/main" id="{1C04CA73-BE9F-49FE-8350-0281671445D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480456A3-D569-4C62-A600-E6E01A802E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206824214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D6D67CD8-1361-4DA5-A174-FBA4C5E2C6B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687D38CF-48AA-4E1B-A010-B17C6326BDC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01376" y="1317612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16">
            <a:extLst>
              <a:ext uri="{FF2B5EF4-FFF2-40B4-BE49-F238E27FC236}">
                <a16:creationId xmlns:a16="http://schemas.microsoft.com/office/drawing/2014/main" id="{D131881A-ABBF-4B35-86FD-A3E6F601C3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41905231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3B4AC3F-85B9-4DFA-A892-0B8D3EE88B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B156BB6C-45FA-4336-B8D2-A28F488B921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6658"/>
            <a:ext cx="7804421" cy="5352981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480456A3-D569-4C62-A600-E6E01A802E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75091" y="1316658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88782439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2077EA3-F710-41BB-A21D-3C5A1FD36D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1AF14686-07BA-4D3A-957A-D9647B106F6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01376" y="1316658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16">
            <a:extLst>
              <a:ext uri="{FF2B5EF4-FFF2-40B4-BE49-F238E27FC236}">
                <a16:creationId xmlns:a16="http://schemas.microsoft.com/office/drawing/2014/main" id="{D131881A-ABBF-4B35-86FD-A3E6F601C3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67096954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02A7BDBA-4EAD-4EBF-BA2D-2E6A2FEDF1F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8" name="Объект 3">
            <a:extLst>
              <a:ext uri="{FF2B5EF4-FFF2-40B4-BE49-F238E27FC236}">
                <a16:creationId xmlns:a16="http://schemas.microsoft.com/office/drawing/2014/main" id="{0D97880A-5EC2-41D5-96B7-C7E3DC55C65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6" name="Объект 3">
            <a:extLst>
              <a:ext uri="{FF2B5EF4-FFF2-40B4-BE49-F238E27FC236}">
                <a16:creationId xmlns:a16="http://schemas.microsoft.com/office/drawing/2014/main" id="{C7F9F7A5-A703-411E-8244-30AB8C31C47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Текст 16">
            <a:extLst>
              <a:ext uri="{FF2B5EF4-FFF2-40B4-BE49-F238E27FC236}">
                <a16:creationId xmlns:a16="http://schemas.microsoft.com/office/drawing/2014/main" id="{1C04CA73-BE9F-49FE-8350-0281671445D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6686" y="1316659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245653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6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6211E8A3-5C13-4122-8178-ECECCCD62A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7" name="Текст 16">
            <a:extLst>
              <a:ext uri="{FF2B5EF4-FFF2-40B4-BE49-F238E27FC236}">
                <a16:creationId xmlns:a16="http://schemas.microsoft.com/office/drawing/2014/main" id="{687D38CF-48AA-4E1B-A010-B17C6326BDC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01376" y="1317612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Объект 3">
            <a:extLst>
              <a:ext uri="{FF2B5EF4-FFF2-40B4-BE49-F238E27FC236}">
                <a16:creationId xmlns:a16="http://schemas.microsoft.com/office/drawing/2014/main" id="{0D97880A-5EC2-41D5-96B7-C7E3DC55C65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6" name="Объект 3">
            <a:extLst>
              <a:ext uri="{FF2B5EF4-FFF2-40B4-BE49-F238E27FC236}">
                <a16:creationId xmlns:a16="http://schemas.microsoft.com/office/drawing/2014/main" id="{C7F9F7A5-A703-411E-8244-30AB8C31C47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32107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7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DA58AFC-2AC1-4723-BF19-AA1194D89E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BE55875F-D1E5-4362-B6CE-5E069BB5299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212E420-0357-4DD1-B159-2F32813ECC1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3E6D4336-3D3E-4A1C-A547-E81D65F5EB3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66686" y="1317026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10752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8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B935F9B-136E-4164-A7E1-0D608F6222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C004867C-BB85-451F-82A3-29BDA5EC4C3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52143A52-3FF6-4125-9AE3-AAC239FBA94A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3" name="Объект 3">
            <a:extLst>
              <a:ext uri="{FF2B5EF4-FFF2-40B4-BE49-F238E27FC236}">
                <a16:creationId xmlns:a16="http://schemas.microsoft.com/office/drawing/2014/main" id="{ECFC04E0-983B-4E7B-9C3A-30D00E00699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01376" y="1316658"/>
            <a:ext cx="7804421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7129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390874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39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819A869-D66E-4185-A8D9-037A9DB31D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E3736DF1-9AED-47CF-B77C-A5D3F9F39E7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FA414C0-278F-4CC2-81D1-03E9B03C547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3" name="Текст 16">
            <a:extLst>
              <a:ext uri="{FF2B5EF4-FFF2-40B4-BE49-F238E27FC236}">
                <a16:creationId xmlns:a16="http://schemas.microsoft.com/office/drawing/2014/main" id="{A8BA4435-8FAC-4C7E-A85D-57B02504AB2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24" name="Текст 16">
            <a:extLst>
              <a:ext uri="{FF2B5EF4-FFF2-40B4-BE49-F238E27FC236}">
                <a16:creationId xmlns:a16="http://schemas.microsoft.com/office/drawing/2014/main" id="{6AD37921-0451-48B0-B06B-B22674B042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77671392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0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37430C5-768D-49B5-9ABD-735675B2FD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E3736DF1-9AED-47CF-B77C-A5D3F9F39E74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FA414C0-278F-4CC2-81D1-03E9B03C547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23" name="Текст 16">
            <a:extLst>
              <a:ext uri="{FF2B5EF4-FFF2-40B4-BE49-F238E27FC236}">
                <a16:creationId xmlns:a16="http://schemas.microsoft.com/office/drawing/2014/main" id="{A8BA4435-8FAC-4C7E-A85D-57B02504AB2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Текст 16">
            <a:extLst>
              <a:ext uri="{FF2B5EF4-FFF2-40B4-BE49-F238E27FC236}">
                <a16:creationId xmlns:a16="http://schemas.microsoft.com/office/drawing/2014/main" id="{EB21029C-D043-41EA-8AC3-3E49433BBC8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55580" y="131209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89190177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1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C5219A09-D779-4129-AB12-9B0C02EBB0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Текст 16">
            <a:extLst>
              <a:ext uri="{FF2B5EF4-FFF2-40B4-BE49-F238E27FC236}">
                <a16:creationId xmlns:a16="http://schemas.microsoft.com/office/drawing/2014/main" id="{6AD37921-0451-48B0-B06B-B22674B042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672236F7-5720-4F11-A576-8723C266EDB3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91B4A34B-F0C6-47BD-B890-4DED5041CB76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8B0C4EEB-3736-4EBE-8FEA-A3A9D56F53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55580" y="131209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326497992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2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B6021482-9C7D-42ED-BE73-930451C0D3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672236F7-5720-4F11-A576-8723C266EDB3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91B4A34B-F0C6-47BD-B890-4DED5041CB76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Текст 16">
            <a:extLst>
              <a:ext uri="{FF2B5EF4-FFF2-40B4-BE49-F238E27FC236}">
                <a16:creationId xmlns:a16="http://schemas.microsoft.com/office/drawing/2014/main" id="{8B0C4EEB-3736-4EBE-8FEA-A3A9D56F53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55580" y="131209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DBF171AB-D6F6-478B-AEBB-E81638E5443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614BDDFE-AB95-4A3B-9ABA-7CB557D7BB6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107068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3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445B233-B0BA-4E3E-901A-0F6946A48B9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Текст 16">
            <a:extLst>
              <a:ext uri="{FF2B5EF4-FFF2-40B4-BE49-F238E27FC236}">
                <a16:creationId xmlns:a16="http://schemas.microsoft.com/office/drawing/2014/main" id="{6AD37921-0451-48B0-B06B-B22674B042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0645" y="1316657"/>
            <a:ext cx="3730708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672236F7-5720-4F11-A576-8723C266EDB3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91B4A34B-F0C6-47BD-B890-4DED5041CB76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5F1F784D-F76A-4CBE-A914-23F4A6E7533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20D80179-D420-451B-AF51-DD7C7AB62E4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883790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4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576BCD72-C796-4E1B-B2F9-0AF0D532BC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DBF171AB-D6F6-478B-AEBB-E81638E5443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614BDDFE-AB95-4A3B-9ABA-7CB557D7BB6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3" name="Текст 16">
            <a:extLst>
              <a:ext uri="{FF2B5EF4-FFF2-40B4-BE49-F238E27FC236}">
                <a16:creationId xmlns:a16="http://schemas.microsoft.com/office/drawing/2014/main" id="{DA34351D-9FB7-4ECC-9013-DB8F362BB7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6686" y="1316659"/>
            <a:ext cx="3750219" cy="5352613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 marL="457200" indent="-457200">
              <a:buFont typeface="Wingdings" panose="05000000000000000000" pitchFamily="2" charset="2"/>
              <a:buChar char="v"/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ru-RU" dirty="0"/>
              <a:t>Основной текст</a:t>
            </a:r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BE55875F-D1E5-4362-B6CE-5E069BB5299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212E420-0357-4DD1-B159-2F32813ECC1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7490178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_45 fonik.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99803688-9DA5-4641-B090-3A06169B5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686" y="133769"/>
            <a:ext cx="11839113" cy="1008546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 anchor="b">
            <a:spAutoFit/>
          </a:bodyPr>
          <a:lstStyle>
            <a:lvl1pPr algn="l">
              <a:defRPr sz="6600" b="0" i="0" u="none" baseline="0"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20E7D-9A64-4288-B055-C3AB2A39E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D0380-62B5-4A0A-8362-E63D5FBFE39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Объект 3">
            <a:extLst>
              <a:ext uri="{FF2B5EF4-FFF2-40B4-BE49-F238E27FC236}">
                <a16:creationId xmlns:a16="http://schemas.microsoft.com/office/drawing/2014/main" id="{DBF171AB-D6F6-478B-AEBB-E81638E5443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13919" y="39884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614BDDFE-AB95-4A3B-9ABA-7CB557D7BB6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13920" y="1316657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4" name="Объект 3">
            <a:extLst>
              <a:ext uri="{FF2B5EF4-FFF2-40B4-BE49-F238E27FC236}">
                <a16:creationId xmlns:a16="http://schemas.microsoft.com/office/drawing/2014/main" id="{BE55875F-D1E5-4362-B6CE-5E069BB5299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241638" y="3988408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5" name="Объект 3">
            <a:extLst>
              <a:ext uri="{FF2B5EF4-FFF2-40B4-BE49-F238E27FC236}">
                <a16:creationId xmlns:a16="http://schemas.microsoft.com/office/drawing/2014/main" id="{5212E420-0357-4DD1-B159-2F32813ECC1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241639" y="1316659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C004867C-BB85-451F-82A3-29BDA5EC4C3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66685" y="3987455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  <p:sp>
        <p:nvSpPr>
          <p:cNvPr id="10" name="Объект 3">
            <a:extLst>
              <a:ext uri="{FF2B5EF4-FFF2-40B4-BE49-F238E27FC236}">
                <a16:creationId xmlns:a16="http://schemas.microsoft.com/office/drawing/2014/main" id="{52143A52-3FF6-4125-9AE3-AAC239FBA94A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166686" y="1315706"/>
            <a:ext cx="3764159" cy="2205048"/>
          </a:xfrm>
          <a:prstGeom prst="round1Rect">
            <a:avLst/>
          </a:prstGeom>
          <a:solidFill>
            <a:schemeClr val="bg1">
              <a:alpha val="85000"/>
            </a:schemeClr>
          </a:solidFill>
          <a:ln w="38100" cmpd="thickThin">
            <a:solidFill>
              <a:schemeClr val="bg1">
                <a:lumMod val="50000"/>
              </a:schemeClr>
            </a:solidFill>
            <a:prstDash val="soli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Book Antiqua" panose="02040602050305030304" pitchFamily="18" charset="0"/>
              </a:defRPr>
            </a:lvl1pPr>
          </a:lstStyle>
          <a:p>
            <a:pPr lvl="0"/>
            <a:r>
              <a:rPr lang="ru-RU" dirty="0">
                <a:latin typeface="Book Antiqua" panose="02040602050305030304" pitchFamily="18" charset="0"/>
              </a:rPr>
              <a:t>Рисунок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3449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62239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622178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9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43.xml"/><Relationship Id="rId34" Type="http://schemas.openxmlformats.org/officeDocument/2006/relationships/slideLayout" Target="../slideLayouts/slideLayout56.xml"/><Relationship Id="rId42" Type="http://schemas.openxmlformats.org/officeDocument/2006/relationships/slideLayout" Target="../slideLayouts/slideLayout64.xml"/><Relationship Id="rId47" Type="http://schemas.openxmlformats.org/officeDocument/2006/relationships/slideLayout" Target="../slideLayouts/slideLayout69.xml"/><Relationship Id="rId50" Type="http://schemas.openxmlformats.org/officeDocument/2006/relationships/slideLayout" Target="../slideLayouts/slideLayout72.xml"/><Relationship Id="rId55" Type="http://schemas.openxmlformats.org/officeDocument/2006/relationships/theme" Target="../theme/theme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38" Type="http://schemas.openxmlformats.org/officeDocument/2006/relationships/slideLayout" Target="../slideLayouts/slideLayout60.xml"/><Relationship Id="rId46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41" Type="http://schemas.openxmlformats.org/officeDocument/2006/relationships/slideLayout" Target="../slideLayouts/slideLayout63.xml"/><Relationship Id="rId54" Type="http://schemas.openxmlformats.org/officeDocument/2006/relationships/slideLayout" Target="../slideLayouts/slideLayout76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37" Type="http://schemas.openxmlformats.org/officeDocument/2006/relationships/slideLayout" Target="../slideLayouts/slideLayout59.xml"/><Relationship Id="rId40" Type="http://schemas.openxmlformats.org/officeDocument/2006/relationships/slideLayout" Target="../slideLayouts/slideLayout62.xml"/><Relationship Id="rId45" Type="http://schemas.openxmlformats.org/officeDocument/2006/relationships/slideLayout" Target="../slideLayouts/slideLayout67.xml"/><Relationship Id="rId53" Type="http://schemas.openxmlformats.org/officeDocument/2006/relationships/slideLayout" Target="../slideLayouts/slideLayout75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4" Type="http://schemas.openxmlformats.org/officeDocument/2006/relationships/slideLayout" Target="../slideLayouts/slideLayout66.xml"/><Relationship Id="rId52" Type="http://schemas.openxmlformats.org/officeDocument/2006/relationships/slideLayout" Target="../slideLayouts/slideLayout74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57.xml"/><Relationship Id="rId43" Type="http://schemas.openxmlformats.org/officeDocument/2006/relationships/slideLayout" Target="../slideLayouts/slideLayout65.xml"/><Relationship Id="rId48" Type="http://schemas.openxmlformats.org/officeDocument/2006/relationships/slideLayout" Target="../slideLayouts/slideLayout70.xml"/><Relationship Id="rId56" Type="http://schemas.openxmlformats.org/officeDocument/2006/relationships/image" Target="../media/image2.jpeg"/><Relationship Id="rId8" Type="http://schemas.openxmlformats.org/officeDocument/2006/relationships/slideLayout" Target="../slideLayouts/slideLayout30.xml"/><Relationship Id="rId51" Type="http://schemas.openxmlformats.org/officeDocument/2006/relationships/slideLayout" Target="../slideLayouts/slideLayout73.xml"/><Relationship Id="rId3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1417638"/>
            <a:ext cx="9753600" cy="71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  <a:endParaRPr lang="en-US" altLang="ru-RU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2438400"/>
            <a:ext cx="97536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  <a:endParaRPr lang="en-US" altLang="ru-RU" smtClean="0"/>
          </a:p>
        </p:txBody>
      </p:sp>
    </p:spTree>
    <p:extLst>
      <p:ext uri="{BB962C8B-B14F-4D97-AF65-F5344CB8AC3E}">
        <p14:creationId xmlns:p14="http://schemas.microsoft.com/office/powerpoint/2010/main" val="717631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1417638"/>
            <a:ext cx="9753600" cy="71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  <a:endParaRPr lang="en-US" altLang="ru-RU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2438400"/>
            <a:ext cx="97536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  <a:endParaRPr lang="en-US" altLang="ru-RU" smtClean="0"/>
          </a:p>
        </p:txBody>
      </p:sp>
    </p:spTree>
    <p:extLst>
      <p:ext uri="{BB962C8B-B14F-4D97-AF65-F5344CB8AC3E}">
        <p14:creationId xmlns:p14="http://schemas.microsoft.com/office/powerpoint/2010/main" val="4192863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icrosoft Sans Serif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F86CB-3A98-4964-9FB2-5D58EC7106A0}" type="datetimeFigureOut">
              <a:rPr lang="ru-RU" smtClean="0"/>
              <a:t>02.09.2024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61CD2-41B6-4A3A-BBC3-5471F74EB970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5EC2A16-FBA1-4130-847B-58639F7684C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4151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692" r:id="rId12"/>
    <p:sldLayoutId id="2147483666" r:id="rId13"/>
    <p:sldLayoutId id="2147483657" r:id="rId14"/>
    <p:sldLayoutId id="2147483667" r:id="rId15"/>
    <p:sldLayoutId id="2147483660" r:id="rId16"/>
    <p:sldLayoutId id="2147483694" r:id="rId17"/>
    <p:sldLayoutId id="2147483658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656" r:id="rId24"/>
    <p:sldLayoutId id="2147483668" r:id="rId25"/>
    <p:sldLayoutId id="2147483669" r:id="rId26"/>
    <p:sldLayoutId id="2147483700" r:id="rId27"/>
    <p:sldLayoutId id="2147483701" r:id="rId28"/>
    <p:sldLayoutId id="2147483702" r:id="rId29"/>
    <p:sldLayoutId id="2147483703" r:id="rId30"/>
    <p:sldLayoutId id="2147483704" r:id="rId31"/>
    <p:sldLayoutId id="2147483705" r:id="rId32"/>
    <p:sldLayoutId id="2147483706" r:id="rId33"/>
    <p:sldLayoutId id="2147483707" r:id="rId34"/>
    <p:sldLayoutId id="2147483708" r:id="rId35"/>
    <p:sldLayoutId id="2147483709" r:id="rId36"/>
    <p:sldLayoutId id="2147483710" r:id="rId37"/>
    <p:sldLayoutId id="2147483711" r:id="rId38"/>
    <p:sldLayoutId id="2147483712" r:id="rId39"/>
    <p:sldLayoutId id="2147483714" r:id="rId40"/>
    <p:sldLayoutId id="2147483715" r:id="rId41"/>
    <p:sldLayoutId id="2147483716" r:id="rId42"/>
    <p:sldLayoutId id="2147483717" r:id="rId43"/>
    <p:sldLayoutId id="2147483684" r:id="rId44"/>
    <p:sldLayoutId id="2147483713" r:id="rId45"/>
    <p:sldLayoutId id="2147483724" r:id="rId46"/>
    <p:sldLayoutId id="2147483725" r:id="rId47"/>
    <p:sldLayoutId id="2147483653" r:id="rId48"/>
    <p:sldLayoutId id="2147483718" r:id="rId49"/>
    <p:sldLayoutId id="2147483719" r:id="rId50"/>
    <p:sldLayoutId id="2147483720" r:id="rId51"/>
    <p:sldLayoutId id="2147483721" r:id="rId52"/>
    <p:sldLayoutId id="2147483722" r:id="rId53"/>
    <p:sldLayoutId id="2147483723" r:id="rId5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1.mp4"/><Relationship Id="rId7" Type="http://schemas.openxmlformats.org/officeDocument/2006/relationships/image" Target="../media/image4.png"/><Relationship Id="rId2" Type="http://schemas.openxmlformats.org/officeDocument/2006/relationships/video" Target="file:///C:\Users\grebenkinad\Downloads\30-03-2024-08_56_28_BOT-SORT10sec.mp4" TargetMode="External"/><Relationship Id="rId1" Type="http://schemas.microsoft.com/office/2007/relationships/media" Target="file:///C:\Users\grebenkinad\Downloads\30-03-2024-08_56_28_BOT-SORT10sec.mp4" TargetMode="Externa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8FA11E-24CD-43FF-B985-0E05FF359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bg1">
              <a:alpha val="83000"/>
            </a:schemeClr>
          </a:solidFill>
          <a:effectLst/>
          <a:scene3d>
            <a:camera prst="orthographicFront"/>
            <a:lightRig rig="glow" dir="t"/>
          </a:scene3d>
          <a:sp3d extrusionH="76200" contourW="12700">
            <a:extrusionClr>
              <a:schemeClr val="tx1"/>
            </a:extrusionClr>
            <a:contourClr>
              <a:srgbClr val="009900"/>
            </a:contourClr>
          </a:sp3d>
        </p:spPr>
        <p:txBody>
          <a:bodyPr anchor="ctr" anchorCtr="0">
            <a:normAutofit/>
          </a:bodyPr>
          <a:lstStyle/>
          <a:p>
            <a:r>
              <a:rPr lang="ru-RU" sz="4400" b="1" dirty="0" err="1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Детекция</a:t>
            </a:r>
            <a:r>
              <a:rPr lang="ru-RU" sz="4400" b="1" dirty="0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400" b="1" dirty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трекинг мусора на ленте </a:t>
            </a:r>
            <a:r>
              <a:rPr lang="ru-RU" sz="4400" b="1" dirty="0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конвейера</a:t>
            </a:r>
            <a:endParaRPr lang="ru-RU" dirty="0">
              <a:solidFill>
                <a:srgbClr val="33CC3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CC3B873-6CB3-4174-93B5-66A86DE8A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0637"/>
            <a:ext cx="9144000" cy="2627313"/>
          </a:xfrm>
          <a:solidFill>
            <a:schemeClr val="bg1">
              <a:alpha val="71000"/>
            </a:schemeClr>
          </a:solidFill>
          <a:effectLst>
            <a:softEdge rad="0"/>
          </a:effectLst>
          <a:scene3d>
            <a:camera prst="orthographicFront"/>
            <a:lightRig rig="threePt" dir="t"/>
          </a:scene3d>
          <a:sp3d contourW="12700">
            <a:contourClr>
              <a:srgbClr val="33CC33"/>
            </a:contourClr>
          </a:sp3d>
        </p:spPr>
        <p:txBody>
          <a:bodyPr>
            <a:normAutofit fontScale="77500" lnSpcReduction="20000"/>
          </a:bodyPr>
          <a:lstStyle/>
          <a:p>
            <a:pPr algn="l"/>
            <a:r>
              <a:rPr lang="ru-RU" dirty="0" smtClean="0">
                <a:solidFill>
                  <a:srgbClr val="336600"/>
                </a:solidFill>
              </a:rPr>
              <a:t>Над проектом работали:</a:t>
            </a:r>
          </a:p>
          <a:p>
            <a:pPr algn="l"/>
            <a:r>
              <a:rPr lang="ru-RU" dirty="0" err="1" smtClean="0">
                <a:solidFill>
                  <a:srgbClr val="336600"/>
                </a:solidFill>
              </a:rPr>
              <a:t>Team</a:t>
            </a:r>
            <a:r>
              <a:rPr lang="ru-RU" dirty="0" smtClean="0">
                <a:solidFill>
                  <a:srgbClr val="336600"/>
                </a:solidFill>
              </a:rPr>
              <a:t> </a:t>
            </a:r>
            <a:r>
              <a:rPr lang="ru-RU" dirty="0" err="1" smtClean="0">
                <a:solidFill>
                  <a:srgbClr val="336600"/>
                </a:solidFill>
              </a:rPr>
              <a:t>lead</a:t>
            </a:r>
            <a:r>
              <a:rPr lang="ru-RU" dirty="0" smtClean="0">
                <a:solidFill>
                  <a:srgbClr val="336600"/>
                </a:solidFill>
              </a:rPr>
              <a:t> команды: Фёдор Сафонов </a:t>
            </a: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Специалисты по </a:t>
            </a:r>
            <a:r>
              <a:rPr lang="en-US" dirty="0" smtClean="0">
                <a:solidFill>
                  <a:srgbClr val="336600"/>
                </a:solidFill>
              </a:rPr>
              <a:t>DS</a:t>
            </a:r>
            <a:r>
              <a:rPr lang="ru-RU" dirty="0" smtClean="0">
                <a:solidFill>
                  <a:srgbClr val="336600"/>
                </a:solidFill>
              </a:rPr>
              <a:t>:</a:t>
            </a: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Илья Гурин</a:t>
            </a:r>
          </a:p>
          <a:p>
            <a:pPr algn="l"/>
            <a:r>
              <a:rPr lang="ru-RU" dirty="0">
                <a:solidFill>
                  <a:srgbClr val="336600"/>
                </a:solidFill>
              </a:rPr>
              <a:t> </a:t>
            </a:r>
            <a:r>
              <a:rPr lang="ru-RU" dirty="0" smtClean="0">
                <a:solidFill>
                  <a:srgbClr val="336600"/>
                </a:solidFill>
              </a:rPr>
              <a:t>                                     Дмитрий </a:t>
            </a:r>
            <a:r>
              <a:rPr lang="ru-RU" dirty="0" err="1" smtClean="0">
                <a:solidFill>
                  <a:srgbClr val="336600"/>
                </a:solidFill>
              </a:rPr>
              <a:t>Ерыганов</a:t>
            </a:r>
            <a:endParaRPr lang="ru-RU" dirty="0" smtClean="0">
              <a:solidFill>
                <a:srgbClr val="336600"/>
              </a:solidFill>
            </a:endParaRP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Дина </a:t>
            </a:r>
            <a:r>
              <a:rPr lang="ru-RU" dirty="0" err="1" smtClean="0">
                <a:solidFill>
                  <a:srgbClr val="336600"/>
                </a:solidFill>
              </a:rPr>
              <a:t>Гребенкина</a:t>
            </a:r>
            <a:endParaRPr lang="ru-RU" dirty="0" smtClean="0">
              <a:solidFill>
                <a:srgbClr val="336600"/>
              </a:solidFill>
            </a:endParaRP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Алексей Исаков</a:t>
            </a:r>
          </a:p>
          <a:p>
            <a:pPr algn="l"/>
            <a:r>
              <a:rPr lang="ru-RU" dirty="0" smtClean="0">
                <a:solidFill>
                  <a:srgbClr val="336600"/>
                </a:solidFill>
              </a:rPr>
              <a:t>                                      Богданова Екатерина</a:t>
            </a:r>
          </a:p>
          <a:p>
            <a:pPr algn="l"/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964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19200" y="2438400"/>
            <a:ext cx="9929446" cy="4191000"/>
          </a:xfrm>
        </p:spPr>
        <p:txBody>
          <a:bodyPr/>
          <a:lstStyle/>
          <a:p>
            <a:pPr marL="0" indent="0" algn="ctr">
              <a:buNone/>
            </a:pPr>
            <a:r>
              <a:rPr lang="ru-RU" sz="4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4003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title"/>
          </p:nvPr>
        </p:nvSpPr>
        <p:spPr>
          <a:xfrm>
            <a:off x="2590800" y="1265238"/>
            <a:ext cx="7315200" cy="715962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algn="ctr" eaLnBrk="1" hangingPunct="1"/>
            <a:r>
              <a:rPr lang="en-US" altLang="ru-RU" sz="4000" dirty="0" smtClean="0">
                <a:solidFill>
                  <a:srgbClr val="006600"/>
                </a:solidFill>
              </a:rPr>
              <a:t>Baseline </a:t>
            </a:r>
            <a:r>
              <a:rPr lang="ru-RU" altLang="ru-RU" sz="4000" dirty="0" smtClean="0">
                <a:solidFill>
                  <a:srgbClr val="006600"/>
                </a:solidFill>
              </a:rPr>
              <a:t>модель</a:t>
            </a:r>
            <a:endParaRPr lang="ru-RU" altLang="ru-RU" sz="4000" dirty="0">
              <a:solidFill>
                <a:srgbClr val="006600"/>
              </a:solidFill>
            </a:endParaRPr>
          </a:p>
        </p:txBody>
      </p:sp>
      <p:sp>
        <p:nvSpPr>
          <p:cNvPr id="307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972174" y="2678294"/>
            <a:ext cx="5981701" cy="3400549"/>
          </a:xfrm>
        </p:spPr>
        <p:txBody>
          <a:bodyPr/>
          <a:lstStyle/>
          <a:p>
            <a:pPr marL="0" indent="0">
              <a:buNone/>
            </a:pPr>
            <a:r>
              <a:rPr lang="ru-RU" altLang="ko-KR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Метрика: </a:t>
            </a:r>
            <a:r>
              <a:rPr lang="en-US" sz="2000" kern="12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get_lost_objects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precision, recall, </a:t>
            </a:r>
            <a:r>
              <a:rPr lang="en-US" sz="2000" kern="12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mota</a:t>
            </a:r>
            <a:r>
              <a:rPr lang="en-US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, 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     </a:t>
            </a:r>
            <a:r>
              <a:rPr lang="en-US" sz="2000" kern="12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motr</a:t>
            </a:r>
            <a:endParaRPr lang="ru-RU" sz="2000" kern="1200" dirty="0" smtClean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endParaRPr lang="en-US" sz="2000" kern="12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buNone/>
            </a:pPr>
            <a:r>
              <a:rPr lang="en-US" sz="2000" kern="1200" dirty="0" err="1" smtClean="0">
                <a:solidFill>
                  <a:srgbClr val="006600"/>
                </a:solidFill>
              </a:rPr>
              <a:t>get_lost_objects</a:t>
            </a:r>
            <a:r>
              <a:rPr lang="en-US" sz="2000" kern="1200" dirty="0" smtClean="0">
                <a:solidFill>
                  <a:srgbClr val="006600"/>
                </a:solidFill>
              </a:rPr>
              <a:t> </a:t>
            </a:r>
            <a:r>
              <a:rPr lang="ru-RU" sz="2000" kern="1200" dirty="0" smtClean="0">
                <a:solidFill>
                  <a:srgbClr val="006600"/>
                </a:solidFill>
              </a:rPr>
              <a:t>– п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одсчитывает 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количество потерянных объектов.</a:t>
            </a:r>
          </a:p>
          <a:p>
            <a:pPr marL="0" indent="0">
              <a:buNone/>
            </a:pP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Возвращает:</a:t>
            </a:r>
          </a:p>
          <a:p>
            <a:pPr marL="0" indent="0">
              <a:buNone/>
            </a:pP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 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1) </a:t>
            </a:r>
            <a:r>
              <a:rPr lang="ru-RU" sz="2000" kern="12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int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: Количество потерянных объектов.</a:t>
            </a:r>
          </a:p>
          <a:p>
            <a:pPr marL="0" indent="0">
              <a:buNone/>
            </a:pP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 </a:t>
            </a:r>
            <a:r>
              <a:rPr lang="ru-RU" sz="2000" kern="12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2) </a:t>
            </a:r>
            <a:r>
              <a:rPr lang="en-US" sz="2000" kern="12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int</a:t>
            </a:r>
            <a:r>
              <a:rPr lang="ru-RU" sz="2000" kern="12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: Всего объектов в процессе обработки   видео</a:t>
            </a:r>
          </a:p>
          <a:p>
            <a:pPr eaLnBrk="1" hangingPunct="1">
              <a:lnSpc>
                <a:spcPct val="80000"/>
              </a:lnSpc>
            </a:pPr>
            <a:endParaRPr lang="en-US" altLang="ko-KR" sz="2000" dirty="0">
              <a:latin typeface="Verdana" panose="020B0604030504040204" pitchFamily="34" charset="0"/>
              <a:ea typeface="굴림" charset="-127"/>
            </a:endParaRPr>
          </a:p>
          <a:p>
            <a:pPr eaLnBrk="1" hangingPunct="1">
              <a:lnSpc>
                <a:spcPct val="80000"/>
              </a:lnSpc>
            </a:pPr>
            <a:endParaRPr lang="ru-RU" altLang="ru-RU" sz="20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866043" y="2689589"/>
            <a:ext cx="4615962" cy="3400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Модель </a:t>
            </a:r>
            <a:r>
              <a:rPr lang="ru-RU" altLang="ko-KR" sz="20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детекции</a:t>
            </a:r>
            <a:r>
              <a:rPr lang="ru-RU" altLang="ko-KR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от заказчика: </a:t>
            </a:r>
            <a:r>
              <a:rPr lang="en-US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yolov10x_v2_4_best.pt</a:t>
            </a:r>
          </a:p>
          <a:p>
            <a:pPr>
              <a:lnSpc>
                <a:spcPct val="80000"/>
              </a:lnSpc>
            </a:pPr>
            <a:endParaRPr lang="en-US" altLang="ko-KR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r>
              <a:rPr lang="ru-RU" altLang="ko-KR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Запуск через </a:t>
            </a:r>
            <a:r>
              <a:rPr lang="en-US" altLang="ko-KR" sz="20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U</a:t>
            </a:r>
            <a:r>
              <a:rPr lang="en-US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ltralytics</a:t>
            </a:r>
            <a:endParaRPr lang="en-US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r>
              <a:rPr lang="ru-RU" alt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Сравнение двух </a:t>
            </a:r>
            <a:r>
              <a:rPr lang="ru-RU" altLang="ru-RU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трекеров</a:t>
            </a:r>
            <a:r>
              <a:rPr lang="ru-RU" altLang="ru-RU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:</a:t>
            </a:r>
          </a:p>
          <a:p>
            <a:pPr marL="457200" indent="-457200">
              <a:lnSpc>
                <a:spcPct val="80000"/>
              </a:lnSpc>
              <a:buAutoNum type="arabicParenR"/>
            </a:pPr>
            <a:r>
              <a:rPr lang="en-US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BoT</a:t>
            </a:r>
            <a:r>
              <a:rPr lang="en-US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-SORT</a:t>
            </a:r>
            <a:endParaRPr lang="ru-RU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ru-RU" altLang="ru-RU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2</a:t>
            </a:r>
            <a:r>
              <a:rPr lang="ru-RU" alt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) </a:t>
            </a:r>
            <a:r>
              <a:rPr lang="en-US" alt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ru-RU" altLang="ru-RU" sz="2000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000" dirty="0" err="1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ByteTrack</a:t>
            </a:r>
            <a:endParaRPr lang="ru-RU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endParaRPr lang="en-US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r>
              <a:rPr lang="ru-RU" sz="2000" dirty="0" err="1">
                <a:solidFill>
                  <a:srgbClr val="006600"/>
                </a:solidFill>
                <a:latin typeface="+mj-lt"/>
                <a:ea typeface="+mj-ea"/>
                <a:cs typeface="+mj-cs"/>
              </a:rPr>
              <a:t>Отрисовка</a:t>
            </a:r>
            <a:r>
              <a:rPr lang="ru-RU" sz="2000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 линий трека</a:t>
            </a:r>
            <a:endParaRPr lang="en-US" sz="2000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</a:pPr>
            <a:endParaRPr lang="ru-RU" altLang="ru-RU" sz="1800" kern="0" dirty="0">
              <a:solidFill>
                <a:srgbClr val="4D4D4D"/>
              </a:solidFill>
            </a:endParaRPr>
          </a:p>
          <a:p>
            <a:pPr marL="0" indent="0">
              <a:lnSpc>
                <a:spcPct val="80000"/>
              </a:lnSpc>
              <a:buNone/>
            </a:pPr>
            <a:endParaRPr lang="ru-RU" altLang="ru-RU" sz="1800" kern="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35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9200" y="1417638"/>
            <a:ext cx="11195538" cy="2292716"/>
          </a:xfrm>
        </p:spPr>
        <p:txBody>
          <a:bodyPr/>
          <a:lstStyle/>
          <a:p>
            <a:r>
              <a:rPr lang="en-US" altLang="ru-RU" dirty="0">
                <a:solidFill>
                  <a:srgbClr val="006600"/>
                </a:solidFill>
              </a:rPr>
              <a:t>Baseline </a:t>
            </a:r>
            <a:r>
              <a:rPr lang="ru-RU" altLang="ru-RU" dirty="0">
                <a:solidFill>
                  <a:srgbClr val="006600"/>
                </a:solidFill>
              </a:rPr>
              <a:t>модель. </a:t>
            </a:r>
            <a:r>
              <a:rPr lang="ru-RU" altLang="ru-RU" dirty="0" smtClean="0">
                <a:solidFill>
                  <a:srgbClr val="006600"/>
                </a:solidFill>
              </a:rPr>
              <a:t/>
            </a:r>
            <a:br>
              <a:rPr lang="ru-RU" altLang="ru-RU" dirty="0" smtClean="0">
                <a:solidFill>
                  <a:srgbClr val="006600"/>
                </a:solidFill>
              </a:rPr>
            </a:br>
            <a:r>
              <a:rPr lang="ru-RU" altLang="ru-RU" dirty="0" smtClean="0">
                <a:solidFill>
                  <a:srgbClr val="006600"/>
                </a:solidFill>
              </a:rPr>
              <a:t>Работа на размеченных заказчиком фото</a:t>
            </a:r>
            <a:r>
              <a:rPr lang="ru-RU" altLang="ru-RU" dirty="0">
                <a:solidFill>
                  <a:srgbClr val="006600"/>
                </a:solidFill>
              </a:rPr>
              <a:t/>
            </a:r>
            <a:br>
              <a:rPr lang="ru-RU" altLang="ru-RU" dirty="0">
                <a:solidFill>
                  <a:srgbClr val="006600"/>
                </a:solidFill>
              </a:rPr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37492" y="3631224"/>
            <a:ext cx="9267093" cy="2901462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-RU" altLang="ko-KR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Количество обработанных фреймов: ?</a:t>
            </a:r>
          </a:p>
          <a:p>
            <a:pPr>
              <a:lnSpc>
                <a:spcPct val="80000"/>
              </a:lnSpc>
            </a:pPr>
            <a:r>
              <a:rPr lang="en-US" altLang="ko-KR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Mota</a:t>
            </a:r>
            <a:r>
              <a:rPr lang="ru-RU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?</a:t>
            </a:r>
          </a:p>
          <a:p>
            <a:pPr>
              <a:lnSpc>
                <a:spcPct val="80000"/>
              </a:lnSpc>
            </a:pPr>
            <a:r>
              <a:rPr lang="en-US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Precision</a:t>
            </a:r>
            <a:r>
              <a:rPr lang="ru-RU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?</a:t>
            </a:r>
          </a:p>
          <a:p>
            <a:pPr>
              <a:lnSpc>
                <a:spcPct val="80000"/>
              </a:lnSpc>
            </a:pPr>
            <a:r>
              <a:rPr lang="en-US" altLang="ko-KR" dirty="0" err="1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Recal</a:t>
            </a:r>
            <a:r>
              <a:rPr lang="ru-RU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?</a:t>
            </a:r>
          </a:p>
          <a:p>
            <a:pPr>
              <a:lnSpc>
                <a:spcPct val="80000"/>
              </a:lnSpc>
            </a:pPr>
            <a:r>
              <a:rPr lang="en-US" altLang="ko-KR" dirty="0" err="1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Motr</a:t>
            </a:r>
            <a:r>
              <a:rPr lang="ru-RU" altLang="ko-KR" dirty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?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7343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75" y="1676401"/>
            <a:ext cx="7670556" cy="715963"/>
          </a:xfrm>
        </p:spPr>
        <p:txBody>
          <a:bodyPr/>
          <a:lstStyle/>
          <a:p>
            <a:r>
              <a:rPr lang="en-US" altLang="ru-RU" sz="4000" dirty="0" smtClean="0">
                <a:solidFill>
                  <a:srgbClr val="006600"/>
                </a:solidFill>
              </a:rPr>
              <a:t>Baseline </a:t>
            </a:r>
            <a:r>
              <a:rPr lang="ru-RU" altLang="ru-RU" sz="4000" dirty="0" smtClean="0">
                <a:solidFill>
                  <a:srgbClr val="006600"/>
                </a:solidFill>
              </a:rPr>
              <a:t>модель. </a:t>
            </a:r>
            <a:br>
              <a:rPr lang="ru-RU" altLang="ru-RU" sz="4000" dirty="0" smtClean="0">
                <a:solidFill>
                  <a:srgbClr val="006600"/>
                </a:solidFill>
              </a:rPr>
            </a:br>
            <a:r>
              <a:rPr lang="ru-RU" altLang="ru-RU" sz="4000" dirty="0" smtClean="0">
                <a:solidFill>
                  <a:srgbClr val="006600"/>
                </a:solidFill>
              </a:rPr>
              <a:t>Пример на смазанном видео</a:t>
            </a:r>
            <a:endParaRPr lang="en-US" altLang="ru-RU" sz="4000" dirty="0">
              <a:solidFill>
                <a:srgbClr val="006600"/>
              </a:solidFill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81375" y="3346329"/>
            <a:ext cx="6934200" cy="154366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ru-RU" altLang="ko-KR" sz="180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Для примера взято видео:</a:t>
            </a:r>
          </a:p>
          <a:p>
            <a:pPr eaLnBrk="1" hangingPunct="1"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Папка: «Смазанные»</a:t>
            </a: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Название файла: </a:t>
            </a:r>
            <a:r>
              <a:rPr lang="en-US" altLang="ru-RU" sz="1800" dirty="0" smtClean="0">
                <a:solidFill>
                  <a:srgbClr val="4D4D4D"/>
                </a:solidFill>
              </a:rPr>
              <a:t>30-03-2024-08%3A56%3A28</a:t>
            </a:r>
            <a:endParaRPr lang="ru-RU" altLang="ru-RU" sz="180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Длительность: 1 мин (первые 60 сек). </a:t>
            </a:r>
            <a:endParaRPr lang="ru-RU" altLang="ru-RU" sz="1800" dirty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В презентации последние 10 сек и результаты метрик.</a:t>
            </a:r>
            <a:endParaRPr lang="en-US" altLang="ru-RU" sz="180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84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123093" y="5109369"/>
            <a:ext cx="5565530" cy="789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Трекер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</a:t>
            </a: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BoT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-SORT</a:t>
            </a:r>
          </a:p>
          <a:p>
            <a:pPr>
              <a:lnSpc>
                <a:spcPct val="80000"/>
              </a:lnSpc>
            </a:pP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Потерянных объектов: 4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/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67 (6%)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6046024" y="5109369"/>
            <a:ext cx="5846884" cy="1176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Трекер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</a:t>
            </a: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ByteTrack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Потерянных объектов: 7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/70 (10%)</a:t>
            </a: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  <p:pic>
        <p:nvPicPr>
          <p:cNvPr id="2" name="30-03-2024-08_56_28_BOT-SORT10se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169" y="334107"/>
            <a:ext cx="5767754" cy="4220308"/>
          </a:xfrm>
          <a:prstGeom prst="rect">
            <a:avLst/>
          </a:prstGeom>
        </p:spPr>
      </p:pic>
      <p:pic>
        <p:nvPicPr>
          <p:cNvPr id="3" name="30-03-2024-08_56_28_ByteTrack10sec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26015" y="334107"/>
            <a:ext cx="5816600" cy="422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7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title"/>
          </p:nvPr>
        </p:nvSpPr>
        <p:spPr>
          <a:xfrm>
            <a:off x="2590800" y="1265238"/>
            <a:ext cx="7315200" cy="715962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ru-RU" altLang="ru-RU" sz="4000" dirty="0" smtClean="0">
                <a:solidFill>
                  <a:srgbClr val="006600"/>
                </a:solidFill>
              </a:rPr>
              <a:t>Модель сегментации </a:t>
            </a:r>
            <a:r>
              <a:rPr lang="en-US" altLang="ru-RU" sz="4000" dirty="0" smtClean="0">
                <a:solidFill>
                  <a:srgbClr val="006600"/>
                </a:solidFill>
              </a:rPr>
              <a:t>SAM</a:t>
            </a:r>
            <a:r>
              <a:rPr lang="ru-RU" altLang="ru-RU" sz="4000" dirty="0" smtClean="0">
                <a:solidFill>
                  <a:srgbClr val="006600"/>
                </a:solidFill>
              </a:rPr>
              <a:t>?</a:t>
            </a:r>
            <a:endParaRPr lang="ru-RU" altLang="ru-RU" sz="4000" dirty="0">
              <a:solidFill>
                <a:srgbClr val="006600"/>
              </a:solidFill>
            </a:endParaRPr>
          </a:p>
        </p:txBody>
      </p:sp>
      <p:sp>
        <p:nvSpPr>
          <p:cNvPr id="307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853354" y="2790824"/>
            <a:ext cx="6286500" cy="3533775"/>
          </a:xfrm>
        </p:spPr>
        <p:txBody>
          <a:bodyPr/>
          <a:lstStyle/>
          <a:p>
            <a:pPr marL="0" indent="0">
              <a:buNone/>
            </a:pPr>
            <a:r>
              <a:rPr lang="ru-RU" altLang="ko-KR" sz="2000" kern="1200" dirty="0">
                <a:solidFill>
                  <a:srgbClr val="006600"/>
                </a:solidFill>
              </a:rPr>
              <a:t>Метрика: </a:t>
            </a:r>
            <a:r>
              <a:rPr lang="en-US" sz="2000" kern="1200" dirty="0" err="1">
                <a:solidFill>
                  <a:srgbClr val="006600"/>
                </a:solidFill>
              </a:rPr>
              <a:t>get_lost_objects</a:t>
            </a:r>
            <a:r>
              <a:rPr lang="ru-RU" sz="2000" kern="1200" dirty="0">
                <a:solidFill>
                  <a:srgbClr val="006600"/>
                </a:solidFill>
              </a:rPr>
              <a:t>, </a:t>
            </a:r>
            <a:r>
              <a:rPr lang="en-US" sz="2000" kern="1200" dirty="0">
                <a:solidFill>
                  <a:srgbClr val="006600"/>
                </a:solidFill>
              </a:rPr>
              <a:t>precision, recall, </a:t>
            </a:r>
            <a:r>
              <a:rPr lang="en-US" sz="2000" kern="1200" dirty="0" err="1">
                <a:solidFill>
                  <a:srgbClr val="006600"/>
                </a:solidFill>
              </a:rPr>
              <a:t>mota</a:t>
            </a:r>
            <a:r>
              <a:rPr lang="en-US" sz="2000" kern="1200" dirty="0">
                <a:solidFill>
                  <a:srgbClr val="006600"/>
                </a:solidFill>
              </a:rPr>
              <a:t>, </a:t>
            </a:r>
            <a:r>
              <a:rPr lang="ru-RU" sz="2000" kern="1200" dirty="0">
                <a:solidFill>
                  <a:srgbClr val="006600"/>
                </a:solidFill>
              </a:rPr>
              <a:t>      </a:t>
            </a:r>
            <a:r>
              <a:rPr lang="en-US" sz="2000" kern="1200" dirty="0" err="1">
                <a:solidFill>
                  <a:srgbClr val="006600"/>
                </a:solidFill>
              </a:rPr>
              <a:t>motr</a:t>
            </a:r>
            <a:endParaRPr lang="ru-RU" sz="2000" kern="1200" dirty="0">
              <a:solidFill>
                <a:srgbClr val="006600"/>
              </a:solidFill>
            </a:endParaRPr>
          </a:p>
          <a:p>
            <a:pPr marL="0" indent="0">
              <a:buNone/>
            </a:pPr>
            <a:endParaRPr lang="en-US" sz="2000" kern="1200" dirty="0">
              <a:solidFill>
                <a:srgbClr val="006600"/>
              </a:solidFill>
            </a:endParaRPr>
          </a:p>
          <a:p>
            <a:pPr eaLnBrk="1" hangingPunct="1">
              <a:lnSpc>
                <a:spcPct val="80000"/>
              </a:lnSpc>
            </a:pPr>
            <a:endParaRPr lang="en-US" altLang="ko-KR" sz="2000" dirty="0">
              <a:latin typeface="Verdana" panose="020B0604030504040204" pitchFamily="34" charset="0"/>
              <a:ea typeface="굴림" charset="-127"/>
            </a:endParaRPr>
          </a:p>
          <a:p>
            <a:pPr eaLnBrk="1" hangingPunct="1">
              <a:lnSpc>
                <a:spcPct val="80000"/>
              </a:lnSpc>
            </a:pPr>
            <a:endParaRPr lang="ru-RU" altLang="ru-RU" sz="20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465993" y="2678295"/>
            <a:ext cx="4615962" cy="3400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ru-RU" altLang="ko-KR" sz="1800" dirty="0">
                <a:solidFill>
                  <a:srgbClr val="006600"/>
                </a:solidFill>
              </a:rPr>
              <a:t>Модель </a:t>
            </a:r>
            <a:r>
              <a:rPr lang="ru-RU" altLang="ko-KR" sz="1800" dirty="0" err="1">
                <a:solidFill>
                  <a:srgbClr val="006600"/>
                </a:solidFill>
              </a:rPr>
              <a:t>детекции</a:t>
            </a:r>
            <a:r>
              <a:rPr lang="ru-RU" altLang="ko-KR" sz="1800" dirty="0">
                <a:solidFill>
                  <a:srgbClr val="006600"/>
                </a:solidFill>
              </a:rPr>
              <a:t> от заказчика: </a:t>
            </a:r>
            <a:r>
              <a:rPr lang="en-US" sz="1800" dirty="0">
                <a:solidFill>
                  <a:srgbClr val="006600"/>
                </a:solidFill>
              </a:rPr>
              <a:t>yolov10x_v2_4_best.pt</a:t>
            </a:r>
          </a:p>
          <a:p>
            <a:pPr>
              <a:lnSpc>
                <a:spcPct val="80000"/>
              </a:lnSpc>
            </a:pP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Запуск через </a:t>
            </a:r>
            <a:r>
              <a:rPr lang="ru-RU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Ультралитикс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r>
              <a:rPr lang="ru-RU" altLang="ru-RU" sz="1800" kern="0" dirty="0">
                <a:solidFill>
                  <a:srgbClr val="4D4D4D"/>
                </a:solidFill>
              </a:rPr>
              <a:t>Сравнение двух </a:t>
            </a:r>
            <a:r>
              <a:rPr lang="ru-RU" altLang="ru-RU" sz="1800" kern="0" dirty="0" err="1">
                <a:solidFill>
                  <a:srgbClr val="4D4D4D"/>
                </a:solidFill>
              </a:rPr>
              <a:t>трекеров</a:t>
            </a:r>
            <a:r>
              <a:rPr lang="ru-RU" altLang="ru-RU" sz="1800" kern="0" dirty="0">
                <a:solidFill>
                  <a:srgbClr val="4D4D4D"/>
                </a:solidFill>
              </a:rPr>
              <a:t> 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r>
              <a:rPr lang="en-US" altLang="ru-RU" sz="1800" kern="0" dirty="0" smtClean="0">
                <a:solidFill>
                  <a:srgbClr val="4D4D4D"/>
                </a:solidFill>
              </a:rPr>
              <a:t>   </a:t>
            </a:r>
            <a:r>
              <a:rPr lang="ru-RU" altLang="ru-RU" sz="1800" kern="0" dirty="0" smtClean="0">
                <a:solidFill>
                  <a:srgbClr val="4D4D4D"/>
                </a:solidFill>
              </a:rPr>
              <a:t>1)</a:t>
            </a:r>
            <a:r>
              <a:rPr lang="en-US" dirty="0"/>
              <a:t> </a:t>
            </a:r>
            <a:r>
              <a:rPr lang="en-US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BoT</a:t>
            </a:r>
            <a:r>
              <a:rPr lang="en-US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-SORT</a:t>
            </a:r>
            <a:endParaRPr lang="ru-RU" sz="1800" kern="0" dirty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r>
              <a:rPr lang="en-US" altLang="ru-RU" sz="1800" kern="0" dirty="0" smtClean="0">
                <a:solidFill>
                  <a:srgbClr val="4D4D4D"/>
                </a:solidFill>
              </a:rPr>
              <a:t>   </a:t>
            </a:r>
            <a:r>
              <a:rPr lang="ru-RU" altLang="ru-RU" sz="1800" kern="0" dirty="0" smtClean="0">
                <a:solidFill>
                  <a:srgbClr val="4D4D4D"/>
                </a:solidFill>
              </a:rPr>
              <a:t>2) </a:t>
            </a:r>
            <a:r>
              <a:rPr lang="en-US" altLang="ru-RU" sz="1800" kern="0" dirty="0" smtClean="0">
                <a:solidFill>
                  <a:srgbClr val="4D4D4D"/>
                </a:solidFill>
              </a:rPr>
              <a:t> </a:t>
            </a:r>
            <a:r>
              <a:rPr lang="en-US" sz="1800" kern="0" dirty="0" err="1" smtClean="0">
                <a:solidFill>
                  <a:srgbClr val="4D4D4D"/>
                </a:solidFill>
              </a:rPr>
              <a:t>ByteTrack</a:t>
            </a:r>
            <a:endParaRPr lang="en-US" sz="1800" kern="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r>
              <a:rPr lang="ru-RU" sz="1800" kern="0" dirty="0" err="1" smtClean="0">
                <a:solidFill>
                  <a:srgbClr val="4D4D4D"/>
                </a:solidFill>
              </a:rPr>
              <a:t>Отрисовка</a:t>
            </a:r>
            <a:r>
              <a:rPr lang="ru-RU" sz="1800" kern="0" dirty="0" smtClean="0">
                <a:solidFill>
                  <a:srgbClr val="4D4D4D"/>
                </a:solidFill>
              </a:rPr>
              <a:t> линий трека</a:t>
            </a:r>
            <a:endParaRPr lang="en-US" sz="1800" kern="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endParaRPr lang="ru-RU" altLang="ru-RU" sz="1800" kern="0" dirty="0">
              <a:solidFill>
                <a:srgbClr val="4D4D4D"/>
              </a:solidFill>
            </a:endParaRPr>
          </a:p>
          <a:p>
            <a:pPr marL="0" indent="0">
              <a:lnSpc>
                <a:spcPct val="80000"/>
              </a:lnSpc>
              <a:buNone/>
            </a:pPr>
            <a:endParaRPr lang="ru-RU" altLang="ru-RU" sz="1800" kern="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3505199" y="1847851"/>
            <a:ext cx="7889631" cy="715963"/>
          </a:xfrm>
        </p:spPr>
        <p:txBody>
          <a:bodyPr/>
          <a:lstStyle/>
          <a:p>
            <a:r>
              <a:rPr lang="ru-RU" altLang="ru-RU" sz="4000" dirty="0">
                <a:solidFill>
                  <a:srgbClr val="006600"/>
                </a:solidFill>
              </a:rPr>
              <a:t>Модель сегментации </a:t>
            </a:r>
            <a:r>
              <a:rPr lang="en-US" altLang="ru-RU" sz="4000" dirty="0">
                <a:solidFill>
                  <a:srgbClr val="006600"/>
                </a:solidFill>
              </a:rPr>
              <a:t>SAM</a:t>
            </a:r>
            <a:r>
              <a:rPr lang="ru-RU" altLang="ru-RU" sz="4000" dirty="0">
                <a:solidFill>
                  <a:srgbClr val="006600"/>
                </a:solidFill>
              </a:rPr>
              <a:t>? Видео.</a:t>
            </a:r>
            <a:endParaRPr lang="en-US" altLang="ru-RU" sz="4000" dirty="0">
              <a:solidFill>
                <a:srgbClr val="006600"/>
              </a:solidFill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05199" y="3259138"/>
            <a:ext cx="6934200" cy="154366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ru-RU" altLang="ko-KR" sz="180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Для примера взято видео:</a:t>
            </a:r>
          </a:p>
          <a:p>
            <a:pPr eaLnBrk="1" hangingPunct="1"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Папка: «Смазанные»</a:t>
            </a: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Название файла: </a:t>
            </a:r>
            <a:r>
              <a:rPr lang="en-US" altLang="ru-RU" sz="1800" dirty="0" smtClean="0">
                <a:solidFill>
                  <a:srgbClr val="4D4D4D"/>
                </a:solidFill>
              </a:rPr>
              <a:t>30-03-2024-08%3A56%3A28</a:t>
            </a:r>
            <a:endParaRPr lang="ru-RU" altLang="ru-RU" sz="1800" dirty="0" smtClean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Длительность: 2:30 мин. </a:t>
            </a:r>
            <a:endParaRPr lang="ru-RU" altLang="ru-RU" sz="1800" dirty="0">
              <a:solidFill>
                <a:srgbClr val="4D4D4D"/>
              </a:solidFill>
            </a:endParaRPr>
          </a:p>
          <a:p>
            <a:pPr>
              <a:lnSpc>
                <a:spcPct val="80000"/>
              </a:lnSpc>
            </a:pPr>
            <a:r>
              <a:rPr lang="ru-RU" altLang="ru-RU" sz="1800" dirty="0" smtClean="0">
                <a:solidFill>
                  <a:srgbClr val="4D4D4D"/>
                </a:solidFill>
              </a:rPr>
              <a:t>В презентации последние 10 сек и результаты.</a:t>
            </a:r>
            <a:endParaRPr lang="en-US" altLang="ru-RU" sz="180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877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title"/>
          </p:nvPr>
        </p:nvSpPr>
        <p:spPr>
          <a:xfrm>
            <a:off x="2590800" y="1265237"/>
            <a:ext cx="7315200" cy="1099893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ru-RU" altLang="ru-RU" sz="4000" dirty="0" smtClean="0">
                <a:solidFill>
                  <a:srgbClr val="006600"/>
                </a:solidFill>
              </a:rPr>
              <a:t>Таблица сравнения метрик </a:t>
            </a:r>
            <a:r>
              <a:rPr lang="en-US" altLang="ru-RU" sz="4000" dirty="0" smtClean="0">
                <a:solidFill>
                  <a:srgbClr val="006600"/>
                </a:solidFill>
              </a:rPr>
              <a:t>Baseline</a:t>
            </a:r>
            <a:r>
              <a:rPr lang="ru-RU" altLang="ru-RU" sz="4000" dirty="0" smtClean="0">
                <a:solidFill>
                  <a:srgbClr val="006600"/>
                </a:solidFill>
              </a:rPr>
              <a:t> и Модели сегментации </a:t>
            </a:r>
            <a:r>
              <a:rPr lang="en-US" altLang="ru-RU" sz="4000" dirty="0" smtClean="0">
                <a:solidFill>
                  <a:srgbClr val="006600"/>
                </a:solidFill>
              </a:rPr>
              <a:t>SAM</a:t>
            </a:r>
            <a:r>
              <a:rPr lang="ru-RU" altLang="ru-RU" sz="4000" dirty="0" smtClean="0">
                <a:solidFill>
                  <a:srgbClr val="006600"/>
                </a:solidFill>
              </a:rPr>
              <a:t>?</a:t>
            </a:r>
            <a:endParaRPr lang="ru-RU" altLang="ru-RU" sz="4000" dirty="0">
              <a:solidFill>
                <a:srgbClr val="006600"/>
              </a:solidFill>
            </a:endParaRPr>
          </a:p>
        </p:txBody>
      </p:sp>
      <p:sp>
        <p:nvSpPr>
          <p:cNvPr id="307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565530" y="2760784"/>
            <a:ext cx="5574323" cy="3563815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-RU" altLang="ru-RU" sz="2000" dirty="0">
                <a:solidFill>
                  <a:srgbClr val="006600"/>
                </a:solidFill>
              </a:rPr>
              <a:t>Модели сегментации </a:t>
            </a:r>
            <a:r>
              <a:rPr lang="en-US" altLang="ru-RU" sz="2000" dirty="0">
                <a:solidFill>
                  <a:srgbClr val="006600"/>
                </a:solidFill>
              </a:rPr>
              <a:t>SAM</a:t>
            </a:r>
            <a:r>
              <a:rPr lang="ru-RU" altLang="ru-RU" sz="2000" dirty="0">
                <a:solidFill>
                  <a:srgbClr val="006600"/>
                </a:solidFill>
              </a:rPr>
              <a:t>?</a:t>
            </a:r>
            <a:endParaRPr lang="ru-RU" altLang="ru-RU" sz="20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10661" y="2945208"/>
            <a:ext cx="5161084" cy="3194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0">
              <a:lnSpc>
                <a:spcPct val="80000"/>
              </a:lnSpc>
            </a:pPr>
            <a:r>
              <a:rPr lang="en-US" altLang="ru-RU" sz="1800" dirty="0">
                <a:solidFill>
                  <a:srgbClr val="006600"/>
                </a:solidFill>
              </a:rPr>
              <a:t>Baseline</a:t>
            </a:r>
            <a:endParaRPr kumimoji="0" lang="ru-RU" altLang="ru-RU" sz="1800" b="0" i="0" u="none" strike="noStrike" kern="0" cap="none" spc="0" normalizeH="0" baseline="0" noProof="0" dirty="0" smtClean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Sans Serif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ru-RU" sz="18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Sans Serif"/>
              <a:ea typeface="+mn-ea"/>
              <a:cs typeface="+mn-cs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381000" y="5148507"/>
            <a:ext cx="3097823" cy="1176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BoT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-SORT</a:t>
            </a:r>
          </a:p>
          <a:p>
            <a:pPr>
              <a:lnSpc>
                <a:spcPct val="80000"/>
              </a:lnSpc>
            </a:pP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Mota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</a:t>
            </a:r>
          </a:p>
          <a:p>
            <a:pPr>
              <a:lnSpc>
                <a:spcPct val="80000"/>
              </a:lnSpc>
            </a:pP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Потерянных </a:t>
            </a:r>
            <a:r>
              <a:rPr lang="ru-RU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обяектов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5753101" y="5148507"/>
            <a:ext cx="3097823" cy="1176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BoT</a:t>
            </a:r>
            <a:r>
              <a:rPr lang="en-US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-SORT</a:t>
            </a:r>
          </a:p>
          <a:p>
            <a:pPr>
              <a:lnSpc>
                <a:spcPct val="80000"/>
              </a:lnSpc>
            </a:pPr>
            <a:r>
              <a:rPr lang="en-US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Mota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</a:t>
            </a:r>
          </a:p>
          <a:p>
            <a:pPr>
              <a:lnSpc>
                <a:spcPct val="80000"/>
              </a:lnSpc>
            </a:pP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Потерянных </a:t>
            </a:r>
            <a:r>
              <a:rPr lang="ru-RU" altLang="ko-KR" sz="1800" kern="0" dirty="0" err="1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обяектов</a:t>
            </a:r>
            <a:r>
              <a:rPr lang="ru-RU" altLang="ko-KR" sz="1800" kern="0" dirty="0" smtClean="0">
                <a:solidFill>
                  <a:srgbClr val="4D4D4D"/>
                </a:solidFill>
                <a:latin typeface="Verdana" panose="020B0604030504040204" pitchFamily="34" charset="0"/>
                <a:ea typeface="굴림" charset="-127"/>
              </a:rPr>
              <a:t>: </a:t>
            </a:r>
            <a:endParaRPr lang="en-US" altLang="ko-KR" sz="1800" kern="0" dirty="0" smtClean="0">
              <a:solidFill>
                <a:srgbClr val="4D4D4D"/>
              </a:solidFill>
              <a:latin typeface="Verdana" panose="020B0604030504040204" pitchFamily="34" charset="0"/>
              <a:ea typeface="굴림" charset="-127"/>
            </a:endParaRPr>
          </a:p>
          <a:p>
            <a:pPr>
              <a:lnSpc>
                <a:spcPct val="80000"/>
              </a:lnSpc>
            </a:pPr>
            <a:endParaRPr lang="en-US" altLang="ru-RU" sz="1800" kern="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2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000" dirty="0" smtClean="0">
                <a:solidFill>
                  <a:srgbClr val="006600"/>
                </a:solidFill>
              </a:rPr>
              <a:t>Результаты и Выводы</a:t>
            </a:r>
            <a:endParaRPr lang="ru-RU" sz="4000" dirty="0">
              <a:solidFill>
                <a:srgbClr val="0066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Рекомендуемый </a:t>
            </a:r>
            <a:r>
              <a:rPr lang="ru-RU" dirty="0" err="1" smtClean="0"/>
              <a:t>трекер</a:t>
            </a:r>
            <a:r>
              <a:rPr lang="ru-RU" dirty="0" smtClean="0"/>
              <a:t>: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7599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-template-24">
  <a:themeElements>
    <a:clrScheme name="">
      <a:dk1>
        <a:srgbClr val="808080"/>
      </a:dk1>
      <a:lt1>
        <a:srgbClr val="FFFFFF"/>
      </a:lt1>
      <a:dk2>
        <a:srgbClr val="808080"/>
      </a:dk2>
      <a:lt2>
        <a:srgbClr val="167EDC"/>
      </a:lt2>
      <a:accent1>
        <a:srgbClr val="2DC010"/>
      </a:accent1>
      <a:accent2>
        <a:srgbClr val="EE0077"/>
      </a:accent2>
      <a:accent3>
        <a:srgbClr val="FFFFFF"/>
      </a:accent3>
      <a:accent4>
        <a:srgbClr val="6C6C6C"/>
      </a:accent4>
      <a:accent5>
        <a:srgbClr val="ADDCAA"/>
      </a:accent5>
      <a:accent6>
        <a:srgbClr val="D8006B"/>
      </a:accent6>
      <a:hlink>
        <a:srgbClr val="FDA609"/>
      </a:hlink>
      <a:folHlink>
        <a:srgbClr val="808080"/>
      </a:folHlink>
    </a:clrScheme>
    <a:fontScheme name="powerpoint-template-24">
      <a:majorFont>
        <a:latin typeface="Microsoft Sans Serif"/>
        <a:ea typeface=""/>
        <a:cs typeface=""/>
      </a:majorFont>
      <a:minorFont>
        <a:latin typeface="Microsoft Sans Ser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owerpoint-template-24 1">
        <a:dk1>
          <a:srgbClr val="4D4D4D"/>
        </a:dk1>
        <a:lt1>
          <a:srgbClr val="FFFFFF"/>
        </a:lt1>
        <a:dk2>
          <a:srgbClr val="4D4D4D"/>
        </a:dk2>
        <a:lt2>
          <a:srgbClr val="CC0000"/>
        </a:lt2>
        <a:accent1>
          <a:srgbClr val="FF9933"/>
        </a:accent1>
        <a:accent2>
          <a:srgbClr val="009900"/>
        </a:accent2>
        <a:accent3>
          <a:srgbClr val="FFFFFF"/>
        </a:accent3>
        <a:accent4>
          <a:srgbClr val="404040"/>
        </a:accent4>
        <a:accent5>
          <a:srgbClr val="FFCAAD"/>
        </a:accent5>
        <a:accent6>
          <a:srgbClr val="008A00"/>
        </a:accent6>
        <a:hlink>
          <a:srgbClr val="3366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2">
        <a:dk1>
          <a:srgbClr val="4D4D4D"/>
        </a:dk1>
        <a:lt1>
          <a:srgbClr val="FFFFFF"/>
        </a:lt1>
        <a:dk2>
          <a:srgbClr val="4D4D4D"/>
        </a:dk2>
        <a:lt2>
          <a:srgbClr val="FBB240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3">
        <a:dk1>
          <a:srgbClr val="4D4D4D"/>
        </a:dk1>
        <a:lt1>
          <a:srgbClr val="FFFFFF"/>
        </a:lt1>
        <a:dk2>
          <a:srgbClr val="4D4D4D"/>
        </a:dk2>
        <a:lt2>
          <a:srgbClr val="FE564C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4">
        <a:dk1>
          <a:srgbClr val="4D4D4D"/>
        </a:dk1>
        <a:lt1>
          <a:srgbClr val="FFFFFF"/>
        </a:lt1>
        <a:dk2>
          <a:srgbClr val="4D4D4D"/>
        </a:dk2>
        <a:lt2>
          <a:srgbClr val="BB2A32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5">
        <a:dk1>
          <a:srgbClr val="4D4D4D"/>
        </a:dk1>
        <a:lt1>
          <a:srgbClr val="FFFFFF"/>
        </a:lt1>
        <a:dk2>
          <a:srgbClr val="4D4D4D"/>
        </a:dk2>
        <a:lt2>
          <a:srgbClr val="E84A25"/>
        </a:lt2>
        <a:accent1>
          <a:srgbClr val="ED6A24"/>
        </a:accent1>
        <a:accent2>
          <a:srgbClr val="F99E1C"/>
        </a:accent2>
        <a:accent3>
          <a:srgbClr val="FFFFFF"/>
        </a:accent3>
        <a:accent4>
          <a:srgbClr val="404040"/>
        </a:accent4>
        <a:accent5>
          <a:srgbClr val="F4B9AC"/>
        </a:accent5>
        <a:accent6>
          <a:srgbClr val="E28F18"/>
        </a:accent6>
        <a:hlink>
          <a:srgbClr val="F1B54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6">
        <a:dk1>
          <a:srgbClr val="4D4D4D"/>
        </a:dk1>
        <a:lt1>
          <a:srgbClr val="FFFFFF"/>
        </a:lt1>
        <a:dk2>
          <a:srgbClr val="4D4D4D"/>
        </a:dk2>
        <a:lt2>
          <a:srgbClr val="B92D14"/>
        </a:lt2>
        <a:accent1>
          <a:srgbClr val="D34E13"/>
        </a:accent1>
        <a:accent2>
          <a:srgbClr val="DC9009"/>
        </a:accent2>
        <a:accent3>
          <a:srgbClr val="FFFFFF"/>
        </a:accent3>
        <a:accent4>
          <a:srgbClr val="404040"/>
        </a:accent4>
        <a:accent5>
          <a:srgbClr val="E6B2AA"/>
        </a:accent5>
        <a:accent6>
          <a:srgbClr val="C78207"/>
        </a:accent6>
        <a:hlink>
          <a:srgbClr val="EEC63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7">
        <a:dk1>
          <a:srgbClr val="4D4D4D"/>
        </a:dk1>
        <a:lt1>
          <a:srgbClr val="FFFFFF"/>
        </a:lt1>
        <a:dk2>
          <a:srgbClr val="4D4D4D"/>
        </a:dk2>
        <a:lt2>
          <a:srgbClr val="AE6310"/>
        </a:lt2>
        <a:accent1>
          <a:srgbClr val="E79613"/>
        </a:accent1>
        <a:accent2>
          <a:srgbClr val="E1720D"/>
        </a:accent2>
        <a:accent3>
          <a:srgbClr val="FFFFFF"/>
        </a:accent3>
        <a:accent4>
          <a:srgbClr val="404040"/>
        </a:accent4>
        <a:accent5>
          <a:srgbClr val="F1C9AA"/>
        </a:accent5>
        <a:accent6>
          <a:srgbClr val="CC670B"/>
        </a:accent6>
        <a:hlink>
          <a:srgbClr val="C6470A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8">
        <a:dk1>
          <a:srgbClr val="4D4D4D"/>
        </a:dk1>
        <a:lt1>
          <a:srgbClr val="FFFFFF"/>
        </a:lt1>
        <a:dk2>
          <a:srgbClr val="4D4D4D"/>
        </a:dk2>
        <a:lt2>
          <a:srgbClr val="AF5612"/>
        </a:lt2>
        <a:accent1>
          <a:srgbClr val="CB882F"/>
        </a:accent1>
        <a:accent2>
          <a:srgbClr val="E7C432"/>
        </a:accent2>
        <a:accent3>
          <a:srgbClr val="FFFFFF"/>
        </a:accent3>
        <a:accent4>
          <a:srgbClr val="404040"/>
        </a:accent4>
        <a:accent5>
          <a:srgbClr val="E2C3AD"/>
        </a:accent5>
        <a:accent6>
          <a:srgbClr val="D1B12C"/>
        </a:accent6>
        <a:hlink>
          <a:srgbClr val="EECA3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9">
        <a:dk1>
          <a:srgbClr val="4D4D4D"/>
        </a:dk1>
        <a:lt1>
          <a:srgbClr val="FFFFFF"/>
        </a:lt1>
        <a:dk2>
          <a:srgbClr val="4D4D4D"/>
        </a:dk2>
        <a:lt2>
          <a:srgbClr val="9A5E40"/>
        </a:lt2>
        <a:accent1>
          <a:srgbClr val="AE7750"/>
        </a:accent1>
        <a:accent2>
          <a:srgbClr val="C08D60"/>
        </a:accent2>
        <a:accent3>
          <a:srgbClr val="FFFFFF"/>
        </a:accent3>
        <a:accent4>
          <a:srgbClr val="404040"/>
        </a:accent4>
        <a:accent5>
          <a:srgbClr val="D3BDB3"/>
        </a:accent5>
        <a:accent6>
          <a:srgbClr val="AE7F56"/>
        </a:accent6>
        <a:hlink>
          <a:srgbClr val="CCA47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0">
        <a:dk1>
          <a:srgbClr val="4D4D4D"/>
        </a:dk1>
        <a:lt1>
          <a:srgbClr val="FFFFFF"/>
        </a:lt1>
        <a:dk2>
          <a:srgbClr val="4D4D4D"/>
        </a:dk2>
        <a:lt2>
          <a:srgbClr val="D1BB77"/>
        </a:lt2>
        <a:accent1>
          <a:srgbClr val="DBBA87"/>
        </a:accent1>
        <a:accent2>
          <a:srgbClr val="E0B265"/>
        </a:accent2>
        <a:accent3>
          <a:srgbClr val="FFFFFF"/>
        </a:accent3>
        <a:accent4>
          <a:srgbClr val="404040"/>
        </a:accent4>
        <a:accent5>
          <a:srgbClr val="EAD9C3"/>
        </a:accent5>
        <a:accent6>
          <a:srgbClr val="CBA15B"/>
        </a:accent6>
        <a:hlink>
          <a:srgbClr val="E9C27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1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2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3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3D3D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4">
        <a:dk1>
          <a:srgbClr val="FFFFFF"/>
        </a:dk1>
        <a:lt1>
          <a:srgbClr val="FFFFFF"/>
        </a:lt1>
        <a:dk2>
          <a:srgbClr val="FFFFFF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DADADA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5">
        <a:dk1>
          <a:srgbClr val="FFFFFF"/>
        </a:dk1>
        <a:lt1>
          <a:srgbClr val="FFFFFF"/>
        </a:lt1>
        <a:dk2>
          <a:srgbClr val="FFFFFF"/>
        </a:dk2>
        <a:lt2>
          <a:srgbClr val="55A6FE"/>
        </a:lt2>
        <a:accent1>
          <a:srgbClr val="71BBFF"/>
        </a:accent1>
        <a:accent2>
          <a:srgbClr val="74CCFF"/>
        </a:accent2>
        <a:accent3>
          <a:srgbClr val="FFFFFF"/>
        </a:accent3>
        <a:accent4>
          <a:srgbClr val="DADADA"/>
        </a:accent4>
        <a:accent5>
          <a:srgbClr val="BBDAFF"/>
        </a:accent5>
        <a:accent6>
          <a:srgbClr val="68B9E7"/>
        </a:accent6>
        <a:hlink>
          <a:srgbClr val="94D8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6">
        <a:dk1>
          <a:srgbClr val="FFFFFF"/>
        </a:dk1>
        <a:lt1>
          <a:srgbClr val="FFFFFF"/>
        </a:lt1>
        <a:dk2>
          <a:srgbClr val="FFFFFF"/>
        </a:dk2>
        <a:lt2>
          <a:srgbClr val="4BA1FF"/>
        </a:lt2>
        <a:accent1>
          <a:srgbClr val="5DB2FF"/>
        </a:accent1>
        <a:accent2>
          <a:srgbClr val="65C8FF"/>
        </a:accent2>
        <a:accent3>
          <a:srgbClr val="FFFFFF"/>
        </a:accent3>
        <a:accent4>
          <a:srgbClr val="DADADA"/>
        </a:accent4>
        <a:accent5>
          <a:srgbClr val="B6D5FF"/>
        </a:accent5>
        <a:accent6>
          <a:srgbClr val="5BB5E7"/>
        </a:accent6>
        <a:hlink>
          <a:srgbClr val="87E1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powerpoint-template-24">
  <a:themeElements>
    <a:clrScheme name="">
      <a:dk1>
        <a:srgbClr val="808080"/>
      </a:dk1>
      <a:lt1>
        <a:srgbClr val="FFFFFF"/>
      </a:lt1>
      <a:dk2>
        <a:srgbClr val="808080"/>
      </a:dk2>
      <a:lt2>
        <a:srgbClr val="167EDC"/>
      </a:lt2>
      <a:accent1>
        <a:srgbClr val="2DC010"/>
      </a:accent1>
      <a:accent2>
        <a:srgbClr val="EE0077"/>
      </a:accent2>
      <a:accent3>
        <a:srgbClr val="FFFFFF"/>
      </a:accent3>
      <a:accent4>
        <a:srgbClr val="6C6C6C"/>
      </a:accent4>
      <a:accent5>
        <a:srgbClr val="ADDCAA"/>
      </a:accent5>
      <a:accent6>
        <a:srgbClr val="D8006B"/>
      </a:accent6>
      <a:hlink>
        <a:srgbClr val="FDA609"/>
      </a:hlink>
      <a:folHlink>
        <a:srgbClr val="808080"/>
      </a:folHlink>
    </a:clrScheme>
    <a:fontScheme name="powerpoint-template-24">
      <a:majorFont>
        <a:latin typeface="Microsoft Sans Serif"/>
        <a:ea typeface=""/>
        <a:cs typeface=""/>
      </a:majorFont>
      <a:minorFont>
        <a:latin typeface="Microsoft Sans Ser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owerpoint-template-24 1">
        <a:dk1>
          <a:srgbClr val="4D4D4D"/>
        </a:dk1>
        <a:lt1>
          <a:srgbClr val="FFFFFF"/>
        </a:lt1>
        <a:dk2>
          <a:srgbClr val="4D4D4D"/>
        </a:dk2>
        <a:lt2>
          <a:srgbClr val="CC0000"/>
        </a:lt2>
        <a:accent1>
          <a:srgbClr val="FF9933"/>
        </a:accent1>
        <a:accent2>
          <a:srgbClr val="009900"/>
        </a:accent2>
        <a:accent3>
          <a:srgbClr val="FFFFFF"/>
        </a:accent3>
        <a:accent4>
          <a:srgbClr val="404040"/>
        </a:accent4>
        <a:accent5>
          <a:srgbClr val="FFCAAD"/>
        </a:accent5>
        <a:accent6>
          <a:srgbClr val="008A00"/>
        </a:accent6>
        <a:hlink>
          <a:srgbClr val="3366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2">
        <a:dk1>
          <a:srgbClr val="4D4D4D"/>
        </a:dk1>
        <a:lt1>
          <a:srgbClr val="FFFFFF"/>
        </a:lt1>
        <a:dk2>
          <a:srgbClr val="4D4D4D"/>
        </a:dk2>
        <a:lt2>
          <a:srgbClr val="FBB240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3">
        <a:dk1>
          <a:srgbClr val="4D4D4D"/>
        </a:dk1>
        <a:lt1>
          <a:srgbClr val="FFFFFF"/>
        </a:lt1>
        <a:dk2>
          <a:srgbClr val="4D4D4D"/>
        </a:dk2>
        <a:lt2>
          <a:srgbClr val="FE564C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4">
        <a:dk1>
          <a:srgbClr val="4D4D4D"/>
        </a:dk1>
        <a:lt1>
          <a:srgbClr val="FFFFFF"/>
        </a:lt1>
        <a:dk2>
          <a:srgbClr val="4D4D4D"/>
        </a:dk2>
        <a:lt2>
          <a:srgbClr val="BB2A32"/>
        </a:lt2>
        <a:accent1>
          <a:srgbClr val="FFC842"/>
        </a:accent1>
        <a:accent2>
          <a:srgbClr val="FED06E"/>
        </a:accent2>
        <a:accent3>
          <a:srgbClr val="FFFFFF"/>
        </a:accent3>
        <a:accent4>
          <a:srgbClr val="404040"/>
        </a:accent4>
        <a:accent5>
          <a:srgbClr val="FFE0B0"/>
        </a:accent5>
        <a:accent6>
          <a:srgbClr val="E6BC63"/>
        </a:accent6>
        <a:hlink>
          <a:srgbClr val="FDDB9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5">
        <a:dk1>
          <a:srgbClr val="4D4D4D"/>
        </a:dk1>
        <a:lt1>
          <a:srgbClr val="FFFFFF"/>
        </a:lt1>
        <a:dk2>
          <a:srgbClr val="4D4D4D"/>
        </a:dk2>
        <a:lt2>
          <a:srgbClr val="E84A25"/>
        </a:lt2>
        <a:accent1>
          <a:srgbClr val="ED6A24"/>
        </a:accent1>
        <a:accent2>
          <a:srgbClr val="F99E1C"/>
        </a:accent2>
        <a:accent3>
          <a:srgbClr val="FFFFFF"/>
        </a:accent3>
        <a:accent4>
          <a:srgbClr val="404040"/>
        </a:accent4>
        <a:accent5>
          <a:srgbClr val="F4B9AC"/>
        </a:accent5>
        <a:accent6>
          <a:srgbClr val="E28F18"/>
        </a:accent6>
        <a:hlink>
          <a:srgbClr val="F1B54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6">
        <a:dk1>
          <a:srgbClr val="4D4D4D"/>
        </a:dk1>
        <a:lt1>
          <a:srgbClr val="FFFFFF"/>
        </a:lt1>
        <a:dk2>
          <a:srgbClr val="4D4D4D"/>
        </a:dk2>
        <a:lt2>
          <a:srgbClr val="B92D14"/>
        </a:lt2>
        <a:accent1>
          <a:srgbClr val="D34E13"/>
        </a:accent1>
        <a:accent2>
          <a:srgbClr val="DC9009"/>
        </a:accent2>
        <a:accent3>
          <a:srgbClr val="FFFFFF"/>
        </a:accent3>
        <a:accent4>
          <a:srgbClr val="404040"/>
        </a:accent4>
        <a:accent5>
          <a:srgbClr val="E6B2AA"/>
        </a:accent5>
        <a:accent6>
          <a:srgbClr val="C78207"/>
        </a:accent6>
        <a:hlink>
          <a:srgbClr val="EEC63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7">
        <a:dk1>
          <a:srgbClr val="4D4D4D"/>
        </a:dk1>
        <a:lt1>
          <a:srgbClr val="FFFFFF"/>
        </a:lt1>
        <a:dk2>
          <a:srgbClr val="4D4D4D"/>
        </a:dk2>
        <a:lt2>
          <a:srgbClr val="AE6310"/>
        </a:lt2>
        <a:accent1>
          <a:srgbClr val="E79613"/>
        </a:accent1>
        <a:accent2>
          <a:srgbClr val="E1720D"/>
        </a:accent2>
        <a:accent3>
          <a:srgbClr val="FFFFFF"/>
        </a:accent3>
        <a:accent4>
          <a:srgbClr val="404040"/>
        </a:accent4>
        <a:accent5>
          <a:srgbClr val="F1C9AA"/>
        </a:accent5>
        <a:accent6>
          <a:srgbClr val="CC670B"/>
        </a:accent6>
        <a:hlink>
          <a:srgbClr val="C6470A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8">
        <a:dk1>
          <a:srgbClr val="4D4D4D"/>
        </a:dk1>
        <a:lt1>
          <a:srgbClr val="FFFFFF"/>
        </a:lt1>
        <a:dk2>
          <a:srgbClr val="4D4D4D"/>
        </a:dk2>
        <a:lt2>
          <a:srgbClr val="AF5612"/>
        </a:lt2>
        <a:accent1>
          <a:srgbClr val="CB882F"/>
        </a:accent1>
        <a:accent2>
          <a:srgbClr val="E7C432"/>
        </a:accent2>
        <a:accent3>
          <a:srgbClr val="FFFFFF"/>
        </a:accent3>
        <a:accent4>
          <a:srgbClr val="404040"/>
        </a:accent4>
        <a:accent5>
          <a:srgbClr val="E2C3AD"/>
        </a:accent5>
        <a:accent6>
          <a:srgbClr val="D1B12C"/>
        </a:accent6>
        <a:hlink>
          <a:srgbClr val="EECA3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9">
        <a:dk1>
          <a:srgbClr val="4D4D4D"/>
        </a:dk1>
        <a:lt1>
          <a:srgbClr val="FFFFFF"/>
        </a:lt1>
        <a:dk2>
          <a:srgbClr val="4D4D4D"/>
        </a:dk2>
        <a:lt2>
          <a:srgbClr val="9A5E40"/>
        </a:lt2>
        <a:accent1>
          <a:srgbClr val="AE7750"/>
        </a:accent1>
        <a:accent2>
          <a:srgbClr val="C08D60"/>
        </a:accent2>
        <a:accent3>
          <a:srgbClr val="FFFFFF"/>
        </a:accent3>
        <a:accent4>
          <a:srgbClr val="404040"/>
        </a:accent4>
        <a:accent5>
          <a:srgbClr val="D3BDB3"/>
        </a:accent5>
        <a:accent6>
          <a:srgbClr val="AE7F56"/>
        </a:accent6>
        <a:hlink>
          <a:srgbClr val="CCA47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0">
        <a:dk1>
          <a:srgbClr val="4D4D4D"/>
        </a:dk1>
        <a:lt1>
          <a:srgbClr val="FFFFFF"/>
        </a:lt1>
        <a:dk2>
          <a:srgbClr val="4D4D4D"/>
        </a:dk2>
        <a:lt2>
          <a:srgbClr val="D1BB77"/>
        </a:lt2>
        <a:accent1>
          <a:srgbClr val="DBBA87"/>
        </a:accent1>
        <a:accent2>
          <a:srgbClr val="E0B265"/>
        </a:accent2>
        <a:accent3>
          <a:srgbClr val="FFFFFF"/>
        </a:accent3>
        <a:accent4>
          <a:srgbClr val="404040"/>
        </a:accent4>
        <a:accent5>
          <a:srgbClr val="EAD9C3"/>
        </a:accent5>
        <a:accent6>
          <a:srgbClr val="CBA15B"/>
        </a:accent6>
        <a:hlink>
          <a:srgbClr val="E9C27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1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2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3">
        <a:dk1>
          <a:srgbClr val="4D4D4D"/>
        </a:dk1>
        <a:lt1>
          <a:srgbClr val="FFFFFF"/>
        </a:lt1>
        <a:dk2>
          <a:srgbClr val="4D4D4D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404040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D3D3D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4">
        <a:dk1>
          <a:srgbClr val="FFFFFF"/>
        </a:dk1>
        <a:lt1>
          <a:srgbClr val="FFFFFF"/>
        </a:lt1>
        <a:dk2>
          <a:srgbClr val="FFFFFF"/>
        </a:dk2>
        <a:lt2>
          <a:srgbClr val="45762A"/>
        </a:lt2>
        <a:accent1>
          <a:srgbClr val="42934C"/>
        </a:accent1>
        <a:accent2>
          <a:srgbClr val="34B66A"/>
        </a:accent2>
        <a:accent3>
          <a:srgbClr val="FFFFFF"/>
        </a:accent3>
        <a:accent4>
          <a:srgbClr val="DADADA"/>
        </a:accent4>
        <a:accent5>
          <a:srgbClr val="B0C8B2"/>
        </a:accent5>
        <a:accent6>
          <a:srgbClr val="2EA55F"/>
        </a:accent6>
        <a:hlink>
          <a:srgbClr val="34C8D1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5">
        <a:dk1>
          <a:srgbClr val="FFFFFF"/>
        </a:dk1>
        <a:lt1>
          <a:srgbClr val="FFFFFF"/>
        </a:lt1>
        <a:dk2>
          <a:srgbClr val="FFFFFF"/>
        </a:dk2>
        <a:lt2>
          <a:srgbClr val="55A6FE"/>
        </a:lt2>
        <a:accent1>
          <a:srgbClr val="71BBFF"/>
        </a:accent1>
        <a:accent2>
          <a:srgbClr val="74CCFF"/>
        </a:accent2>
        <a:accent3>
          <a:srgbClr val="FFFFFF"/>
        </a:accent3>
        <a:accent4>
          <a:srgbClr val="DADADA"/>
        </a:accent4>
        <a:accent5>
          <a:srgbClr val="BBDAFF"/>
        </a:accent5>
        <a:accent6>
          <a:srgbClr val="68B9E7"/>
        </a:accent6>
        <a:hlink>
          <a:srgbClr val="94D8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6">
        <a:dk1>
          <a:srgbClr val="FFFFFF"/>
        </a:dk1>
        <a:lt1>
          <a:srgbClr val="FFFFFF"/>
        </a:lt1>
        <a:dk2>
          <a:srgbClr val="FFFFFF"/>
        </a:dk2>
        <a:lt2>
          <a:srgbClr val="4BA1FF"/>
        </a:lt2>
        <a:accent1>
          <a:srgbClr val="5DB2FF"/>
        </a:accent1>
        <a:accent2>
          <a:srgbClr val="65C8FF"/>
        </a:accent2>
        <a:accent3>
          <a:srgbClr val="FFFFFF"/>
        </a:accent3>
        <a:accent4>
          <a:srgbClr val="DADADA"/>
        </a:accent4>
        <a:accent5>
          <a:srgbClr val="B6D5FF"/>
        </a:accent5>
        <a:accent6>
          <a:srgbClr val="5BB5E7"/>
        </a:accent6>
        <a:hlink>
          <a:srgbClr val="87E1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1834</TotalTime>
  <Words>290</Words>
  <Application>Microsoft Office PowerPoint</Application>
  <PresentationFormat>Широкоэкранный</PresentationFormat>
  <Paragraphs>77</Paragraphs>
  <Slides>10</Slides>
  <Notes>7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21" baseType="lpstr">
      <vt:lpstr>굴림</vt:lpstr>
      <vt:lpstr>Arial</vt:lpstr>
      <vt:lpstr>Book Antiqua</vt:lpstr>
      <vt:lpstr>Microsoft Sans Serif</vt:lpstr>
      <vt:lpstr>Wingdings</vt:lpstr>
      <vt:lpstr>Verdana</vt:lpstr>
      <vt:lpstr>Calibri Light</vt:lpstr>
      <vt:lpstr>Calibri</vt:lpstr>
      <vt:lpstr>powerpoint-template-24</vt:lpstr>
      <vt:lpstr>1_powerpoint-template-24</vt:lpstr>
      <vt:lpstr>Тема Office</vt:lpstr>
      <vt:lpstr>Детекция и трекинг мусора на ленте конвейера</vt:lpstr>
      <vt:lpstr>Baseline модель</vt:lpstr>
      <vt:lpstr>Baseline модель.  Работа на размеченных заказчиком фото </vt:lpstr>
      <vt:lpstr>Baseline модель.  Пример на смазанном видео</vt:lpstr>
      <vt:lpstr>Презентация PowerPoint</vt:lpstr>
      <vt:lpstr>Модель сегментации SAM?</vt:lpstr>
      <vt:lpstr>Модель сегментации SAM? Видео.</vt:lpstr>
      <vt:lpstr>Таблица сравнения метрик Baseline и Модели сегментации SAM?</vt:lpstr>
      <vt:lpstr>Результаты и Выводы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dina grebenkina</dc:creator>
  <dc:description>fonik.ru</dc:description>
  <cp:lastModifiedBy>dina grebenkina</cp:lastModifiedBy>
  <cp:revision>17</cp:revision>
  <dcterms:created xsi:type="dcterms:W3CDTF">2020-05-03T07:48:59Z</dcterms:created>
  <dcterms:modified xsi:type="dcterms:W3CDTF">2024-09-02T13:04:15Z</dcterms:modified>
</cp:coreProperties>
</file>

<file path=docProps/thumbnail.jpeg>
</file>